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9" r:id="rId2"/>
    <p:sldId id="257" r:id="rId3"/>
    <p:sldId id="262" r:id="rId4"/>
    <p:sldId id="261" r:id="rId5"/>
    <p:sldId id="265" r:id="rId6"/>
    <p:sldId id="266" r:id="rId7"/>
    <p:sldId id="267" r:id="rId8"/>
    <p:sldId id="291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71" r:id="rId17"/>
    <p:sldId id="268" r:id="rId18"/>
    <p:sldId id="259" r:id="rId19"/>
    <p:sldId id="273" r:id="rId20"/>
    <p:sldId id="272" r:id="rId21"/>
    <p:sldId id="274" r:id="rId22"/>
    <p:sldId id="275" r:id="rId23"/>
    <p:sldId id="283" r:id="rId24"/>
    <p:sldId id="286" r:id="rId25"/>
    <p:sldId id="287" r:id="rId26"/>
    <p:sldId id="288" r:id="rId27"/>
    <p:sldId id="284" r:id="rId28"/>
    <p:sldId id="285" r:id="rId29"/>
    <p:sldId id="289" r:id="rId30"/>
    <p:sldId id="290" r:id="rId31"/>
  </p:sldIdLst>
  <p:sldSz cx="121920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74" d="100"/>
          <a:sy n="74" d="100"/>
        </p:scale>
        <p:origin x="124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46133"/>
            <a:ext cx="10363200" cy="3501813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282989"/>
            <a:ext cx="9144000" cy="2428451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916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32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535517"/>
            <a:ext cx="2628900" cy="852402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535517"/>
            <a:ext cx="7734300" cy="852402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287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45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507618"/>
            <a:ext cx="10515600" cy="4184014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6731215"/>
            <a:ext cx="10515600" cy="2200274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675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677584"/>
            <a:ext cx="5181600" cy="63819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677584"/>
            <a:ext cx="5181600" cy="63819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063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35519"/>
            <a:ext cx="10515600" cy="194415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465706"/>
            <a:ext cx="5157787" cy="1208404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674110"/>
            <a:ext cx="5157787" cy="54040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465706"/>
            <a:ext cx="5183188" cy="1208404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674110"/>
            <a:ext cx="5183188" cy="54040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817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412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040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70560"/>
            <a:ext cx="3932237" cy="234696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448226"/>
            <a:ext cx="6172200" cy="714798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017520"/>
            <a:ext cx="3932237" cy="5590329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153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70560"/>
            <a:ext cx="3932237" cy="234696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448226"/>
            <a:ext cx="6172200" cy="7147983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017520"/>
            <a:ext cx="3932237" cy="5590329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685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35519"/>
            <a:ext cx="1051560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677584"/>
            <a:ext cx="1051560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9322649"/>
            <a:ext cx="274320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5EF3B-A18E-4363-A951-097FFD545C8B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9322649"/>
            <a:ext cx="411480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9322649"/>
            <a:ext cx="274320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88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7" Type="http://schemas.openxmlformats.org/officeDocument/2006/relationships/image" Target="../media/image820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image" Target="../media/image800.png"/><Relationship Id="rId4" Type="http://schemas.openxmlformats.org/officeDocument/2006/relationships/image" Target="../media/image7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13" Type="http://schemas.openxmlformats.org/officeDocument/2006/relationships/image" Target="../media/image941.png"/><Relationship Id="rId3" Type="http://schemas.openxmlformats.org/officeDocument/2006/relationships/image" Target="../media/image840.png"/><Relationship Id="rId7" Type="http://schemas.openxmlformats.org/officeDocument/2006/relationships/image" Target="../media/image880.png"/><Relationship Id="rId12" Type="http://schemas.openxmlformats.org/officeDocument/2006/relationships/image" Target="../media/image93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0.png"/><Relationship Id="rId11" Type="http://schemas.openxmlformats.org/officeDocument/2006/relationships/image" Target="../media/image920.png"/><Relationship Id="rId5" Type="http://schemas.openxmlformats.org/officeDocument/2006/relationships/image" Target="../media/image860.png"/><Relationship Id="rId10" Type="http://schemas.openxmlformats.org/officeDocument/2006/relationships/image" Target="../media/image910.png"/><Relationship Id="rId4" Type="http://schemas.openxmlformats.org/officeDocument/2006/relationships/image" Target="../media/image850.png"/><Relationship Id="rId9" Type="http://schemas.openxmlformats.org/officeDocument/2006/relationships/image" Target="../media/image900.png"/><Relationship Id="rId14" Type="http://schemas.openxmlformats.org/officeDocument/2006/relationships/image" Target="../media/image95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0.png"/><Relationship Id="rId3" Type="http://schemas.openxmlformats.org/officeDocument/2006/relationships/image" Target="../media/image940.png"/><Relationship Id="rId7" Type="http://schemas.openxmlformats.org/officeDocument/2006/relationships/image" Target="../media/image9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0.png"/><Relationship Id="rId11" Type="http://schemas.openxmlformats.org/officeDocument/2006/relationships/image" Target="../media/image102.png"/><Relationship Id="rId5" Type="http://schemas.openxmlformats.org/officeDocument/2006/relationships/image" Target="../media/image960.png"/><Relationship Id="rId10" Type="http://schemas.openxmlformats.org/officeDocument/2006/relationships/image" Target="../media/image1010.png"/><Relationship Id="rId4" Type="http://schemas.openxmlformats.org/officeDocument/2006/relationships/image" Target="../media/image950.png"/><Relationship Id="rId9" Type="http://schemas.openxmlformats.org/officeDocument/2006/relationships/image" Target="../media/image100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21" Type="http://schemas.openxmlformats.org/officeDocument/2006/relationships/image" Target="../media/image3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3.png"/><Relationship Id="rId16" Type="http://schemas.openxmlformats.org/officeDocument/2006/relationships/image" Target="../media/image3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26.png"/><Relationship Id="rId18" Type="http://schemas.openxmlformats.org/officeDocument/2006/relationships/image" Target="../media/image45.png"/><Relationship Id="rId3" Type="http://schemas.openxmlformats.org/officeDocument/2006/relationships/image" Target="../media/image40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44.png"/><Relationship Id="rId2" Type="http://schemas.openxmlformats.org/officeDocument/2006/relationships/image" Target="../media/image3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47.png"/><Relationship Id="rId3" Type="http://schemas.openxmlformats.org/officeDocument/2006/relationships/image" Target="../media/image18.png"/><Relationship Id="rId21" Type="http://schemas.openxmlformats.org/officeDocument/2006/relationships/image" Target="../media/image50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46.png"/><Relationship Id="rId2" Type="http://schemas.openxmlformats.org/officeDocument/2006/relationships/image" Target="../media/image48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44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26" Type="http://schemas.openxmlformats.org/officeDocument/2006/relationships/image" Target="../media/image71.png"/><Relationship Id="rId3" Type="http://schemas.openxmlformats.org/officeDocument/2006/relationships/image" Target="../media/image52.png"/><Relationship Id="rId21" Type="http://schemas.openxmlformats.org/officeDocument/2006/relationships/image" Target="../media/image21.png"/><Relationship Id="rId7" Type="http://schemas.openxmlformats.org/officeDocument/2006/relationships/image" Target="../media/image42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5" Type="http://schemas.openxmlformats.org/officeDocument/2006/relationships/image" Target="../media/image70.png"/><Relationship Id="rId2" Type="http://schemas.openxmlformats.org/officeDocument/2006/relationships/image" Target="../media/image51.png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34.png"/><Relationship Id="rId24" Type="http://schemas.openxmlformats.org/officeDocument/2006/relationships/image" Target="../media/image69.png"/><Relationship Id="rId32" Type="http://schemas.openxmlformats.org/officeDocument/2006/relationships/image" Target="../media/image76.png"/><Relationship Id="rId5" Type="http://schemas.openxmlformats.org/officeDocument/2006/relationships/image" Target="../media/image54.png"/><Relationship Id="rId15" Type="http://schemas.openxmlformats.org/officeDocument/2006/relationships/image" Target="../media/image61.png"/><Relationship Id="rId23" Type="http://schemas.openxmlformats.org/officeDocument/2006/relationships/image" Target="../media/image68.png"/><Relationship Id="rId28" Type="http://schemas.openxmlformats.org/officeDocument/2006/relationships/image" Target="../media/image73.png"/><Relationship Id="rId10" Type="http://schemas.openxmlformats.org/officeDocument/2006/relationships/image" Target="../media/image24.png"/><Relationship Id="rId19" Type="http://schemas.openxmlformats.org/officeDocument/2006/relationships/image" Target="../media/image65.png"/><Relationship Id="rId31" Type="http://schemas.openxmlformats.org/officeDocument/2006/relationships/image" Target="../media/image75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Relationship Id="rId14" Type="http://schemas.openxmlformats.org/officeDocument/2006/relationships/image" Target="../media/image60.png"/><Relationship Id="rId22" Type="http://schemas.openxmlformats.org/officeDocument/2006/relationships/image" Target="../media/image67.png"/><Relationship Id="rId27" Type="http://schemas.openxmlformats.org/officeDocument/2006/relationships/image" Target="../media/image72.png"/><Relationship Id="rId30" Type="http://schemas.openxmlformats.org/officeDocument/2006/relationships/image" Target="../media/image7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966" y="15409"/>
            <a:ext cx="2609314" cy="23715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2574877" y="2684317"/>
                <a:ext cx="1504899" cy="18923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877" y="2684317"/>
                <a:ext cx="1504899" cy="18923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3998152" y="2684317"/>
                <a:ext cx="2277868" cy="23827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152" y="2684317"/>
                <a:ext cx="2277868" cy="23827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/>
          <p:cNvCxnSpPr/>
          <p:nvPr/>
        </p:nvCxnSpPr>
        <p:spPr>
          <a:xfrm flipV="1">
            <a:off x="659396" y="3697052"/>
            <a:ext cx="0" cy="64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192370" y="263128"/>
                <a:ext cx="1660455" cy="3372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370" y="263128"/>
                <a:ext cx="1660455" cy="3372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6192370" y="1149003"/>
                <a:ext cx="5988306" cy="45488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,0,−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r>
                  <a:rPr lang="en-US" sz="1400" i="1" dirty="0">
                    <a:latin typeface="Cambria Math" panose="02040503050406030204" pitchFamily="18" charset="0"/>
                  </a:rPr>
                  <a:t/>
                </a:r>
                <a:br>
                  <a:rPr lang="en-US" sz="1400" i="1" dirty="0">
                    <a:latin typeface="Cambria Math" panose="02040503050406030204" pitchFamily="18" charset="0"/>
                  </a:rPr>
                </a:br>
                <a:r>
                  <a:rPr lang="en-US" sz="1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sz="1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r>
                  <a:rPr lang="en-US" sz="1400" i="1" dirty="0">
                    <a:latin typeface="Cambria Math" panose="02040503050406030204" pitchFamily="18" charset="0"/>
                  </a:rPr>
                  <a:t/>
                </a:r>
                <a:br>
                  <a:rPr lang="en-US" sz="1400" i="1" dirty="0">
                    <a:latin typeface="Cambria Math" panose="02040503050406030204" pitchFamily="18" charset="0"/>
                  </a:rPr>
                </a:br>
                <a:r>
                  <a:rPr lang="en-US" sz="1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r>
                  <a:rPr lang="en-US" sz="1400" i="1" dirty="0">
                    <a:latin typeface="Cambria Math" panose="02040503050406030204" pitchFamily="18" charset="0"/>
                  </a:rPr>
                  <a:t/>
                </a:r>
                <a:br>
                  <a:rPr lang="en-US" sz="1400" i="1" dirty="0">
                    <a:latin typeface="Cambria Math" panose="02040503050406030204" pitchFamily="18" charset="0"/>
                  </a:rPr>
                </a:br>
                <a:r>
                  <a:rPr lang="en-US" sz="1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r>
                  <a:rPr lang="en-US" sz="1400" i="1" dirty="0">
                    <a:latin typeface="Cambria Math" panose="02040503050406030204" pitchFamily="18" charset="0"/>
                  </a:rPr>
                  <a:t/>
                </a:r>
                <a:br>
                  <a:rPr lang="en-US" sz="1400" i="1" dirty="0">
                    <a:latin typeface="Cambria Math" panose="02040503050406030204" pitchFamily="18" charset="0"/>
                  </a:rPr>
                </a:br>
                <a:r>
                  <a:rPr lang="en-US" sz="1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,0,−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r>
                  <a:rPr lang="en-US" sz="1400" i="1" dirty="0">
                    <a:latin typeface="Cambria Math" panose="02040503050406030204" pitchFamily="18" charset="0"/>
                  </a:rPr>
                  <a:t/>
                </a:r>
                <a:br>
                  <a:rPr lang="en-US" sz="1400" i="1" dirty="0">
                    <a:latin typeface="Cambria Math" panose="02040503050406030204" pitchFamily="18" charset="0"/>
                  </a:rPr>
                </a:br>
                <a:r>
                  <a:rPr lang="en-US" sz="1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r>
                  <a:rPr lang="en-US" sz="1400" i="1" dirty="0">
                    <a:latin typeface="Cambria Math" panose="02040503050406030204" pitchFamily="18" charset="0"/>
                  </a:rPr>
                  <a:t/>
                </a:r>
                <a:br>
                  <a:rPr lang="en-US" sz="1400" i="1" dirty="0">
                    <a:latin typeface="Cambria Math" panose="02040503050406030204" pitchFamily="18" charset="0"/>
                  </a:rPr>
                </a:br>
                <a:r>
                  <a:rPr lang="en-US" sz="1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370" y="1149003"/>
                <a:ext cx="5988306" cy="45488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176490" y="5893296"/>
                <a:ext cx="1181477" cy="6426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sub>
                        <m:sup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sup>
                      </m:sSubSup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.</m:t>
                          </m:r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sz="1400" i="1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90" y="5893296"/>
                <a:ext cx="1181477" cy="6426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176491" y="6526401"/>
                <a:ext cx="11581440" cy="27003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sub>
                        <m:sup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sup>
                      </m:sSubSup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4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sub>
                        <m:sup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sup>
                      </m:sSubSup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14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acc>
                        </m:sub>
                        <m:sup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acc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14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acc>
                        </m:sub>
                        <m:sup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acc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1400" i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acc>
                        </m:sub>
                        <m:sup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acc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1400" i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acc>
                        </m:sub>
                        <m:sup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acc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1400" i="1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91" y="6526401"/>
                <a:ext cx="11581440" cy="27003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7143" y="263128"/>
            <a:ext cx="2494726" cy="4405369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6192370" y="204664"/>
            <a:ext cx="0" cy="543660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985626" y="2580928"/>
            <a:ext cx="0" cy="248609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299356" y="5807690"/>
            <a:ext cx="1188132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11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496" y="60648"/>
            <a:ext cx="9088995" cy="47885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97" y="4957191"/>
            <a:ext cx="9088994" cy="49862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95400" y="6564993"/>
                <a:ext cx="983432" cy="17706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6564993"/>
                <a:ext cx="983432" cy="17706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98131" y="1569575"/>
                <a:ext cx="777970" cy="1770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𝑧𝑡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31" y="1569575"/>
                <a:ext cx="777970" cy="17706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391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19336" y="3263108"/>
                <a:ext cx="5212324" cy="7366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3263108"/>
                <a:ext cx="5212324" cy="7366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19336" y="3971167"/>
                <a:ext cx="3815147" cy="7366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−3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3971167"/>
                <a:ext cx="3815147" cy="7366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19336" y="4679225"/>
                <a:ext cx="5179367" cy="707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4679225"/>
                <a:ext cx="5179367" cy="7070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19336" y="5361059"/>
                <a:ext cx="3556999" cy="707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5361059"/>
                <a:ext cx="3556999" cy="7070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19336" y="6042893"/>
                <a:ext cx="8427563" cy="707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6042893"/>
                <a:ext cx="8427563" cy="7070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19336" y="6724728"/>
                <a:ext cx="5435142" cy="7283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=1−3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6724728"/>
                <a:ext cx="5435142" cy="7283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19336" y="7425477"/>
                <a:ext cx="8460073" cy="7366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7425477"/>
                <a:ext cx="8460073" cy="7366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19336" y="8133536"/>
                <a:ext cx="5417124" cy="7579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1−3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8133536"/>
                <a:ext cx="5417124" cy="7579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6459224" y="3394720"/>
                <a:ext cx="5000215" cy="19450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−1 </m:t>
                          </m:r>
                        </m:sup>
                      </m:sSup>
                      <m:limLow>
                        <m:limLow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6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15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22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24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42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44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51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55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lim>
                      </m:limLow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224" y="3394720"/>
                <a:ext cx="5000215" cy="19450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524543" y="5295990"/>
                <a:ext cx="1727461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𝑂𝑆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543" y="5295990"/>
                <a:ext cx="1727461" cy="381515"/>
              </a:xfrm>
              <a:prstGeom prst="rect">
                <a:avLst/>
              </a:prstGeom>
              <a:blipFill>
                <a:blip r:embed="rId11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45597" y="-25858"/>
            <a:ext cx="4930446" cy="30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6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3372" y="467430"/>
                <a:ext cx="4844403" cy="17762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 smtClean="0"/>
                  <a:t>Total Parameters: 41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CA" dirty="0" smtClean="0"/>
                  <a:t>6x6 parameters in matrix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 smtClean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CA" dirty="0" smtClean="0"/>
                  <a:t>length of the shaft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CA" dirty="0" smtClean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CA" dirty="0" smtClean="0"/>
                  <a:t>Lumped shaft parameter: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CA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CA" dirty="0" smtClean="0"/>
                  <a:t>Location of the cross-section: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endParaRPr lang="en-CA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CA" dirty="0" smtClean="0"/>
                  <a:t>Encoder offset for instrument insertion: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𝑜𝑠</m:t>
                    </m:r>
                  </m:oMath>
                </a14:m>
                <a:endParaRPr lang="en-CA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2" y="467430"/>
                <a:ext cx="4844403" cy="1776255"/>
              </a:xfrm>
              <a:prstGeom prst="rect">
                <a:avLst/>
              </a:prstGeom>
              <a:blipFill>
                <a:blip r:embed="rId2"/>
                <a:stretch>
                  <a:fillRect l="-1134" t="-2062" b="-481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4"/>
          <p:cNvSpPr/>
          <p:nvPr/>
        </p:nvSpPr>
        <p:spPr>
          <a:xfrm>
            <a:off x="5625917" y="989797"/>
            <a:ext cx="1213928" cy="7315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177988" y="276672"/>
                <a:ext cx="4644516" cy="2434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 smtClean="0"/>
                  <a:t>Cost function: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𝑜𝑠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The optimization problem is not convex because there is</a:t>
                </a:r>
                <a:r>
                  <a:rPr lang="en-CA" dirty="0" smtClean="0"/>
                  <a:t> a calibration matrix A for any arbitrarily selected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endParaRPr lang="en-CA" dirty="0" smtClean="0"/>
              </a:p>
              <a:p>
                <a:endParaRPr lang="en-CA" dirty="0"/>
              </a:p>
              <a:p>
                <a:r>
                  <a:rPr lang="en-CA" dirty="0" smtClean="0"/>
                  <a:t>So we arbitrarily select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dirty="0" smtClean="0"/>
                  <a:t> and we end up with 40 parameters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988" y="276672"/>
                <a:ext cx="4644516" cy="2434769"/>
              </a:xfrm>
              <a:prstGeom prst="rect">
                <a:avLst/>
              </a:prstGeom>
              <a:blipFill>
                <a:blip r:embed="rId3"/>
                <a:stretch>
                  <a:fillRect l="-1050" b="-3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43315" y="3158685"/>
                <a:ext cx="4644516" cy="4325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Implement coordinate optimization and projected gradient method with the constraints below:</a:t>
                </a:r>
              </a:p>
              <a:p>
                <a:endParaRPr lang="en-US" dirty="0"/>
              </a:p>
              <a:p>
                <a:r>
                  <a:rPr lang="en-US" b="0" dirty="0" smtClean="0"/>
                  <a:t>Select: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dirty="0" smtClean="0"/>
              </a:p>
              <a:p>
                <a:endParaRPr lang="en-US" dirty="0"/>
              </a:p>
              <a:p>
                <a:pPr marL="342900" indent="-342900">
                  <a:buAutoNum type="arabicPeriod"/>
                </a:pPr>
                <a:r>
                  <a:rPr lang="en-US" dirty="0" smtClean="0"/>
                  <a:t>Fix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 smtClean="0"/>
                  <a:t> to an initial value, solve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 smtClean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𝑜𝑠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en-US" dirty="0" smtClean="0"/>
                  <a:t>Then fix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𝑜𝑠</m:t>
                        </m:r>
                      </m:sub>
                    </m:sSub>
                  </m:oMath>
                </a14:m>
                <a:r>
                  <a:rPr lang="en-US" dirty="0" smtClean="0"/>
                  <a:t>and 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342900" indent="-342900">
                  <a:buAutoNum type="arabicPeriod"/>
                </a:pPr>
                <a:r>
                  <a:rPr lang="en-US" dirty="0" smtClean="0"/>
                  <a:t>Iterate between 1 and 2</a:t>
                </a:r>
              </a:p>
              <a:p>
                <a:pPr marL="342900" indent="-342900">
                  <a:buAutoNum type="arabicPeriod"/>
                </a:pPr>
                <a:endParaRPr lang="en-US" dirty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15" y="3158685"/>
                <a:ext cx="4644516" cy="4325287"/>
              </a:xfrm>
              <a:prstGeom prst="rect">
                <a:avLst/>
              </a:prstGeom>
              <a:blipFill>
                <a:blip r:embed="rId4"/>
                <a:stretch>
                  <a:fillRect l="-1050" t="-704" r="-105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729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672716"/>
            <a:ext cx="7468247" cy="793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8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566" y="1500809"/>
            <a:ext cx="8229600" cy="70953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03566" y="2976972"/>
            <a:ext cx="6288678" cy="32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859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268" y="1248781"/>
            <a:ext cx="8229600" cy="70503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31504" y="2724944"/>
            <a:ext cx="6288678" cy="32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345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63352" y="3113253"/>
                <a:ext cx="6091219" cy="1770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𝐿𝑠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44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55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3113253"/>
                <a:ext cx="6091219" cy="17706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60388" y="5077000"/>
                <a:ext cx="4750403" cy="2075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55</m:t>
                          </m:r>
                        </m:sub>
                      </m:sSub>
                    </m:oMath>
                  </m:oMathPara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𝑥𝑡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𝑦𝑡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= 0</a:t>
                </a:r>
              </a:p>
              <a:p>
                <a:endParaRPr lang="en-US" dirty="0"/>
              </a:p>
              <a:p>
                <a:r>
                  <a:rPr lang="en-US" dirty="0" smtClean="0"/>
                  <a:t>We do not need to </a:t>
                </a:r>
                <a:r>
                  <a:rPr lang="en-US" dirty="0"/>
                  <a:t>i</a:t>
                </a:r>
                <a:r>
                  <a:rPr lang="en-US" dirty="0" smtClean="0"/>
                  <a:t>dentify: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55</m:t>
                        </m:r>
                      </m:sub>
                    </m:sSub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88" y="5077000"/>
                <a:ext cx="4750403" cy="2075183"/>
              </a:xfrm>
              <a:prstGeom prst="rect">
                <a:avLst/>
              </a:prstGeom>
              <a:blipFill>
                <a:blip r:embed="rId3"/>
                <a:stretch>
                  <a:fillRect l="-1155" t="-1471" b="-382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/>
          <p:cNvSpPr/>
          <p:nvPr/>
        </p:nvSpPr>
        <p:spPr>
          <a:xfrm>
            <a:off x="5010791" y="5077000"/>
            <a:ext cx="329125" cy="2075183"/>
          </a:xfrm>
          <a:prstGeom prst="rightBrace">
            <a:avLst>
              <a:gd name="adj1" fmla="val 35344"/>
              <a:gd name="adj2" fmla="val 4816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519936" y="5182410"/>
                <a:ext cx="4306243" cy="17677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936" y="5182410"/>
                <a:ext cx="4306243" cy="17677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/>
          <p:cNvSpPr/>
          <p:nvPr/>
        </p:nvSpPr>
        <p:spPr>
          <a:xfrm>
            <a:off x="2311553" y="7584231"/>
            <a:ext cx="648072" cy="4680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308961" y="7633591"/>
                <a:ext cx="52329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 smtClean="0"/>
                  <a:t>We only need to identify two functions,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CA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42</m:t>
                        </m:r>
                      </m:sub>
                    </m:sSub>
                  </m:oMath>
                </a14:m>
                <a:r>
                  <a:rPr lang="en-CA" dirty="0" smtClean="0"/>
                  <a:t> </a:t>
                </a:r>
                <a:endParaRPr lang="en-CA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961" y="7633591"/>
                <a:ext cx="5232971" cy="369332"/>
              </a:xfrm>
              <a:prstGeom prst="rect">
                <a:avLst/>
              </a:prstGeom>
              <a:blipFill>
                <a:blip r:embed="rId5"/>
                <a:stretch>
                  <a:fillRect l="-1049" t="-8197" b="-245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284577" y="8242791"/>
                <a:ext cx="2418611" cy="7070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577" y="8242791"/>
                <a:ext cx="2418611" cy="7070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284577" y="9002667"/>
                <a:ext cx="4110677" cy="707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577" y="9002667"/>
                <a:ext cx="4110677" cy="7070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260388" y="220343"/>
            <a:ext cx="116682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Fontanelli</a:t>
            </a:r>
            <a:r>
              <a:rPr lang="en-US" dirty="0" smtClean="0"/>
              <a:t> et al. 2017</a:t>
            </a:r>
            <a:endParaRPr lang="en-CA" dirty="0" smtClean="0"/>
          </a:p>
          <a:p>
            <a:r>
              <a:rPr lang="en-CA" dirty="0" smtClean="0"/>
              <a:t>For </a:t>
            </a:r>
            <a:r>
              <a:rPr lang="en-CA" dirty="0"/>
              <a:t>the case of the instrument used in </a:t>
            </a:r>
            <a:r>
              <a:rPr lang="en-CA" dirty="0" smtClean="0"/>
              <a:t>the experiments</a:t>
            </a:r>
            <a:r>
              <a:rPr lang="en-CA" dirty="0"/>
              <a:t>, the dynamic effects </a:t>
            </a:r>
            <a:r>
              <a:rPr lang="en-CA" dirty="0" smtClean="0"/>
              <a:t>(gravity and inertial forces) are </a:t>
            </a:r>
            <a:r>
              <a:rPr lang="en-CA" dirty="0"/>
              <a:t>small compared to the range of the measured forces (about 1% of the maximum force) and could be neglected. Of course, when instruments with higher weight and inertia are used, the dynamic effects should be compensated.</a:t>
            </a:r>
            <a:endParaRPr lang="en-CA" dirty="0" smtClean="0"/>
          </a:p>
          <a:p>
            <a:endParaRPr lang="en-US" dirty="0"/>
          </a:p>
          <a:p>
            <a:r>
              <a:rPr lang="en-US" dirty="0" err="1" smtClean="0"/>
              <a:t>Schwalb</a:t>
            </a:r>
            <a:r>
              <a:rPr lang="en-US" dirty="0" smtClean="0"/>
              <a:t> et al. 2017</a:t>
            </a:r>
          </a:p>
          <a:p>
            <a:r>
              <a:rPr lang="en-CA" dirty="0" smtClean="0"/>
              <a:t>During MIS, inertia </a:t>
            </a:r>
            <a:r>
              <a:rPr lang="en-CA" dirty="0"/>
              <a:t>is low and is assumed to be </a:t>
            </a:r>
            <a:r>
              <a:rPr lang="en-CA" dirty="0" smtClean="0"/>
              <a:t>negligible</a:t>
            </a:r>
            <a:r>
              <a:rPr lang="en-CA" dirty="0"/>
              <a:t>, and is further validated in the experimental results section.</a:t>
            </a:r>
          </a:p>
        </p:txBody>
      </p:sp>
    </p:spTree>
    <p:extLst>
      <p:ext uri="{BB962C8B-B14F-4D97-AF65-F5344CB8AC3E}">
        <p14:creationId xmlns:p14="http://schemas.microsoft.com/office/powerpoint/2010/main" val="398317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0" r="6792"/>
          <a:stretch/>
        </p:blipFill>
        <p:spPr>
          <a:xfrm>
            <a:off x="4910203" y="835184"/>
            <a:ext cx="7273341" cy="60485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89" y="835183"/>
            <a:ext cx="4764913" cy="716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6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584" y="816732"/>
            <a:ext cx="6076950" cy="8134350"/>
          </a:xfrm>
          <a:prstGeom prst="rect">
            <a:avLst/>
          </a:prstGeom>
        </p:spPr>
      </p:pic>
      <p:cxnSp>
        <p:nvCxnSpPr>
          <p:cNvPr id="83" name="Straight Connector 82"/>
          <p:cNvCxnSpPr/>
          <p:nvPr/>
        </p:nvCxnSpPr>
        <p:spPr>
          <a:xfrm flipH="1">
            <a:off x="2300762" y="1536811"/>
            <a:ext cx="4027058" cy="0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165414" y="132656"/>
            <a:ext cx="0" cy="9217024"/>
          </a:xfrm>
          <a:prstGeom prst="straightConnector1">
            <a:avLst/>
          </a:prstGeom>
          <a:ln w="28575">
            <a:solidFill>
              <a:srgbClr val="FF0000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913919" y="1545521"/>
            <a:ext cx="0" cy="30516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241411" y="1535995"/>
            <a:ext cx="1686580" cy="16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305318" y="4597153"/>
            <a:ext cx="0" cy="147616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7908068" y="5635512"/>
            <a:ext cx="5696" cy="19499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6164208" y="7585484"/>
            <a:ext cx="175317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6165415" y="1536812"/>
            <a:ext cx="0" cy="10801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165415" y="1536811"/>
            <a:ext cx="110389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6033622" y="1405019"/>
            <a:ext cx="263584" cy="2635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757146" y="2148880"/>
                <a:ext cx="463781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146" y="2148880"/>
                <a:ext cx="463781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718162" y="958321"/>
                <a:ext cx="49263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162" y="958321"/>
                <a:ext cx="49263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986323" y="896358"/>
                <a:ext cx="48808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323" y="896358"/>
                <a:ext cx="48808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Connector 52"/>
          <p:cNvCxnSpPr/>
          <p:nvPr/>
        </p:nvCxnSpPr>
        <p:spPr>
          <a:xfrm flipH="1">
            <a:off x="2480782" y="7585484"/>
            <a:ext cx="3709849" cy="0"/>
          </a:xfrm>
          <a:prstGeom prst="line">
            <a:avLst/>
          </a:prstGeom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9105518" y="5604879"/>
            <a:ext cx="0" cy="1980605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7912831" y="5604879"/>
            <a:ext cx="1404987" cy="0"/>
          </a:xfrm>
          <a:prstGeom prst="line">
            <a:avLst/>
          </a:prstGeom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7910916" y="5809626"/>
            <a:ext cx="0" cy="2855978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6164208" y="8233555"/>
            <a:ext cx="1743113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9103161" y="6217225"/>
                <a:ext cx="66524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3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3161" y="6217225"/>
                <a:ext cx="665247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855831" y="8192444"/>
                <a:ext cx="54809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CA" sz="3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831" y="8192444"/>
                <a:ext cx="548099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Oval 71"/>
          <p:cNvSpPr/>
          <p:nvPr/>
        </p:nvSpPr>
        <p:spPr>
          <a:xfrm>
            <a:off x="6120031" y="1491428"/>
            <a:ext cx="90766" cy="90766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6613927" y="5856703"/>
                <a:ext cx="562013" cy="6222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3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3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CA" sz="3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927" y="5856703"/>
                <a:ext cx="562013" cy="6222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/>
          <p:cNvCxnSpPr/>
          <p:nvPr/>
        </p:nvCxnSpPr>
        <p:spPr>
          <a:xfrm flipV="1">
            <a:off x="6164207" y="5605264"/>
            <a:ext cx="1745241" cy="19802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7626048" y="4944483"/>
                <a:ext cx="619657" cy="5539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3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3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3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048" y="4944483"/>
                <a:ext cx="619657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Oval 78"/>
          <p:cNvSpPr/>
          <p:nvPr/>
        </p:nvSpPr>
        <p:spPr>
          <a:xfrm>
            <a:off x="7804880" y="5505239"/>
            <a:ext cx="211560" cy="2115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7869625" y="5569260"/>
            <a:ext cx="86784" cy="86784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/>
          <p:cNvCxnSpPr/>
          <p:nvPr/>
        </p:nvCxnSpPr>
        <p:spPr>
          <a:xfrm>
            <a:off x="2948834" y="1561304"/>
            <a:ext cx="0" cy="6024179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2308809" y="4320153"/>
                <a:ext cx="56303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809" y="4320153"/>
                <a:ext cx="563039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/>
          <p:cNvCxnSpPr/>
          <p:nvPr/>
        </p:nvCxnSpPr>
        <p:spPr>
          <a:xfrm flipH="1">
            <a:off x="2588794" y="8565685"/>
            <a:ext cx="3575416" cy="0"/>
          </a:xfrm>
          <a:prstGeom prst="line">
            <a:avLst/>
          </a:prstGeom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948834" y="7585483"/>
            <a:ext cx="0" cy="987294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264758" y="7802131"/>
                <a:ext cx="65114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758" y="7802131"/>
                <a:ext cx="651140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/>
          <p:cNvCxnSpPr/>
          <p:nvPr/>
        </p:nvCxnSpPr>
        <p:spPr>
          <a:xfrm flipV="1">
            <a:off x="8374040" y="4597154"/>
            <a:ext cx="0" cy="15121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7297713" y="4597152"/>
            <a:ext cx="109061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7913765" y="7585484"/>
            <a:ext cx="1422268" cy="0"/>
          </a:xfrm>
          <a:prstGeom prst="line">
            <a:avLst/>
          </a:prstGeom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6027484" y="8430824"/>
            <a:ext cx="269722" cy="26972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6224635" y="8397084"/>
                <a:ext cx="51943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635" y="8397084"/>
                <a:ext cx="519437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645386" y="7638083"/>
                <a:ext cx="51943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386" y="7638083"/>
                <a:ext cx="519437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/>
          <p:cNvSpPr/>
          <p:nvPr/>
        </p:nvSpPr>
        <p:spPr>
          <a:xfrm>
            <a:off x="6027484" y="7448092"/>
            <a:ext cx="269722" cy="26972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155766" y="928606"/>
                <a:ext cx="53482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766" y="928606"/>
                <a:ext cx="534826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4683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Arrow Connector 28"/>
          <p:cNvCxnSpPr/>
          <p:nvPr/>
        </p:nvCxnSpPr>
        <p:spPr>
          <a:xfrm>
            <a:off x="5699956" y="4037135"/>
            <a:ext cx="0" cy="3831336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699956" y="4037136"/>
            <a:ext cx="0" cy="3692364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rot="3600000">
            <a:off x="4430343" y="3299289"/>
            <a:ext cx="0" cy="2935224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rot="7200000">
            <a:off x="3297323" y="4030592"/>
            <a:ext cx="2402631" cy="1387157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-3600000">
            <a:off x="6970943" y="3308901"/>
            <a:ext cx="0" cy="2935224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699955" y="4032383"/>
            <a:ext cx="2402631" cy="1387157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3600000">
            <a:off x="5171969" y="3728344"/>
            <a:ext cx="0" cy="1216152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rot="-3600000">
            <a:off x="6225486" y="3728345"/>
            <a:ext cx="0" cy="1216152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663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583832" y="4541361"/>
                <a:ext cx="6359626" cy="38591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z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p>
                                        <m: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p>
                                        <m: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p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p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𝐴𝐸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p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p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a-I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a-I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a-I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a-I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a-I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𝑧𝑧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32" y="4541361"/>
                <a:ext cx="6359626" cy="38591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583832" y="1337005"/>
                <a:ext cx="7481728" cy="3004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Proj</m:t>
                                  </m:r>
                                </m:e>
                                <m:sub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sub>
                                <m:sup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D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Proj</m:t>
                                  </m:r>
                                </m:e>
                                <m:sub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sub>
                                <m:sup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D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Proj</m:t>
                                  </m:r>
                                </m:e>
                                <m:sub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acc>
                                </m:sub>
                                <m:sup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D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acc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Proj</m:t>
                                  </m:r>
                                </m:e>
                                <m:sub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acc>
                                </m:sub>
                                <m:sup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D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acc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Proj</m:t>
                                  </m:r>
                                </m:e>
                                <m:sub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</m:sSub>
                                    </m:e>
                                  </m:acc>
                                </m:sub>
                                <m:sup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D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</m:sSub>
                                    </m:e>
                                  </m:acc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Proj</m:t>
                                  </m:r>
                                </m:e>
                                <m:sub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</m:sub>
                                      </m:sSub>
                                    </m:e>
                                  </m:acc>
                                </m:sub>
                                <m:sup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D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</m:sub>
                                      </m:sSub>
                                    </m:e>
                                  </m:acc>
                                </m:sup>
                              </m:sSubSup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z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32" y="1337005"/>
                <a:ext cx="7481728" cy="30044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583832" y="420688"/>
                <a:ext cx="1725088" cy="5399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sub>
                        <m:sup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sup>
                      </m:sSub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32" y="420688"/>
                <a:ext cx="1725088" cy="5399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708068" y="433545"/>
                <a:ext cx="1251112" cy="5142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 smtClean="0"/>
                  <a:t> 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068" y="433545"/>
                <a:ext cx="1251112" cy="5142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380" y="1195400"/>
            <a:ext cx="3789582" cy="669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5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/>
          <p:cNvCxnSpPr/>
          <p:nvPr/>
        </p:nvCxnSpPr>
        <p:spPr>
          <a:xfrm>
            <a:off x="8654282" y="5137212"/>
            <a:ext cx="0" cy="20937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721661" y="6016291"/>
            <a:ext cx="7315200" cy="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3600000">
            <a:off x="1721662" y="6016291"/>
            <a:ext cx="7315200" cy="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-3600000">
            <a:off x="1721661" y="6016291"/>
            <a:ext cx="7315200" cy="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Hexagon 5"/>
          <p:cNvSpPr/>
          <p:nvPr/>
        </p:nvSpPr>
        <p:spPr>
          <a:xfrm>
            <a:off x="2104240" y="3191272"/>
            <a:ext cx="6550042" cy="5646588"/>
          </a:xfrm>
          <a:prstGeom prst="hexagon">
            <a:avLst>
              <a:gd name="adj" fmla="val 29370"/>
              <a:gd name="vf" fmla="val 11547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/>
          <p:cNvSpPr/>
          <p:nvPr/>
        </p:nvSpPr>
        <p:spPr>
          <a:xfrm>
            <a:off x="4164640" y="4801670"/>
            <a:ext cx="2429242" cy="242924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/>
          <p:cNvSpPr/>
          <p:nvPr/>
        </p:nvSpPr>
        <p:spPr>
          <a:xfrm>
            <a:off x="2555966" y="3192996"/>
            <a:ext cx="5646590" cy="5646590"/>
          </a:xfrm>
          <a:prstGeom prst="ellips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0" name="Group 9"/>
          <p:cNvGrpSpPr/>
          <p:nvPr/>
        </p:nvGrpSpPr>
        <p:grpSpPr>
          <a:xfrm>
            <a:off x="6809655" y="3011042"/>
            <a:ext cx="374500" cy="374500"/>
            <a:chOff x="7537600" y="1339510"/>
            <a:chExt cx="610628" cy="610628"/>
          </a:xfrm>
        </p:grpSpPr>
        <p:sp>
          <p:nvSpPr>
            <p:cNvPr id="8" name="Oval 7"/>
            <p:cNvSpPr/>
            <p:nvPr/>
          </p:nvSpPr>
          <p:spPr>
            <a:xfrm>
              <a:off x="7537600" y="1339510"/>
              <a:ext cx="610628" cy="610628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/>
            <p:cNvSpPr/>
            <p:nvPr/>
          </p:nvSpPr>
          <p:spPr>
            <a:xfrm>
              <a:off x="7690000" y="1491910"/>
              <a:ext cx="305828" cy="3058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941080" y="5829041"/>
            <a:ext cx="374500" cy="374500"/>
            <a:chOff x="7537600" y="1339510"/>
            <a:chExt cx="610628" cy="610628"/>
          </a:xfrm>
        </p:grpSpPr>
        <p:sp>
          <p:nvSpPr>
            <p:cNvPr id="12" name="Oval 11"/>
            <p:cNvSpPr/>
            <p:nvPr/>
          </p:nvSpPr>
          <p:spPr>
            <a:xfrm>
              <a:off x="7537600" y="1339510"/>
              <a:ext cx="610628" cy="610628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/>
            <p:cNvSpPr/>
            <p:nvPr/>
          </p:nvSpPr>
          <p:spPr>
            <a:xfrm>
              <a:off x="7690000" y="1491910"/>
              <a:ext cx="305828" cy="3058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809655" y="8643450"/>
            <a:ext cx="374500" cy="374500"/>
            <a:chOff x="7537600" y="1339510"/>
            <a:chExt cx="610628" cy="610628"/>
          </a:xfrm>
        </p:grpSpPr>
        <p:sp>
          <p:nvSpPr>
            <p:cNvPr id="15" name="Oval 14"/>
            <p:cNvSpPr/>
            <p:nvPr/>
          </p:nvSpPr>
          <p:spPr>
            <a:xfrm>
              <a:off x="7537600" y="1339510"/>
              <a:ext cx="610628" cy="610628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Oval 15"/>
            <p:cNvSpPr/>
            <p:nvPr/>
          </p:nvSpPr>
          <p:spPr>
            <a:xfrm>
              <a:off x="7690000" y="1491910"/>
              <a:ext cx="305828" cy="3058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966" y="15409"/>
            <a:ext cx="2609314" cy="2371550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8654282" y="4629708"/>
            <a:ext cx="0" cy="137160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7200000" flipV="1">
            <a:off x="4349951" y="8479420"/>
            <a:ext cx="0" cy="137160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-7200000" flipV="1">
            <a:off x="3172133" y="2848372"/>
            <a:ext cx="0" cy="137160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379261" y="6016290"/>
            <a:ext cx="2103120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5379261" y="3913170"/>
            <a:ext cx="0" cy="21031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7077166" y="5325875"/>
                <a:ext cx="5881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166" y="5325875"/>
                <a:ext cx="58811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413618" y="3459125"/>
                <a:ext cx="59580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618" y="3459125"/>
                <a:ext cx="595804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/>
          <p:cNvCxnSpPr/>
          <p:nvPr/>
        </p:nvCxnSpPr>
        <p:spPr>
          <a:xfrm>
            <a:off x="5379261" y="6631239"/>
            <a:ext cx="3275021" cy="0"/>
          </a:xfrm>
          <a:prstGeom prst="line">
            <a:avLst/>
          </a:prstGeom>
          <a:ln w="2857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379261" y="5137212"/>
            <a:ext cx="0" cy="219624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6903122" y="6478048"/>
                <a:ext cx="66870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122" y="6478048"/>
                <a:ext cx="668709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8307744" y="3954016"/>
                <a:ext cx="76578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7744" y="3954016"/>
                <a:ext cx="765786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1883532" y="3703359"/>
                <a:ext cx="77764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532" y="3703359"/>
                <a:ext cx="777649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4885640" y="9091227"/>
                <a:ext cx="77764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640" y="9091227"/>
                <a:ext cx="777649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6195826" y="2349732"/>
                <a:ext cx="77764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826" y="2349732"/>
                <a:ext cx="777649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1408951" y="6121514"/>
                <a:ext cx="77764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951" y="6121514"/>
                <a:ext cx="777649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188602" y="8369761"/>
                <a:ext cx="77764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602" y="8369761"/>
                <a:ext cx="777649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0779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461" y="1512589"/>
            <a:ext cx="9721078" cy="703322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9300356" y="1788840"/>
            <a:ext cx="360040" cy="2016224"/>
          </a:xfrm>
          <a:prstGeom prst="straightConnector1">
            <a:avLst/>
          </a:prstGeom>
          <a:ln w="3810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7500156" y="2796952"/>
            <a:ext cx="180020" cy="1764196"/>
          </a:xfrm>
          <a:prstGeom prst="straightConnector1">
            <a:avLst/>
          </a:prstGeom>
          <a:ln w="3810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423592" y="4813176"/>
            <a:ext cx="72008" cy="1548172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027548" y="1512589"/>
            <a:ext cx="405048" cy="1116124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420036" y="2250277"/>
            <a:ext cx="2668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/>
              <a:t>Adjustment Gear</a:t>
            </a:r>
            <a:endParaRPr lang="en-CA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8409663" y="1327923"/>
            <a:ext cx="1902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err="1" smtClean="0"/>
              <a:t>Bicell</a:t>
            </a:r>
            <a:r>
              <a:rPr lang="en-CA" sz="2800" dirty="0" smtClean="0"/>
              <a:t> Board</a:t>
            </a:r>
            <a:endParaRPr lang="en-CA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6312814" y="7762524"/>
            <a:ext cx="2734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err="1" smtClean="0"/>
              <a:t>Bicell</a:t>
            </a:r>
            <a:r>
              <a:rPr lang="en-CA" sz="2800" dirty="0" smtClean="0"/>
              <a:t> Photodiode</a:t>
            </a:r>
            <a:endParaRPr lang="en-CA" sz="2800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7680176" y="5785129"/>
            <a:ext cx="1374888" cy="1908484"/>
          </a:xfrm>
          <a:prstGeom prst="straightConnector1">
            <a:avLst/>
          </a:prstGeom>
          <a:ln w="3810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593443" y="7801508"/>
            <a:ext cx="2172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/>
              <a:t>Onboard ADC</a:t>
            </a:r>
            <a:endParaRPr lang="en-CA" sz="2800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10020436" y="4921188"/>
            <a:ext cx="396044" cy="28803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78460" y="989369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/>
              <a:t>Interconnect Flex</a:t>
            </a:r>
            <a:endParaRPr lang="en-CA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1435885" y="6361348"/>
            <a:ext cx="1975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/>
              <a:t>Infrared LED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1114668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512" y="1966912"/>
            <a:ext cx="3990975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0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87688" y="4165104"/>
            <a:ext cx="659360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5000" dirty="0" smtClean="0"/>
              <a:t>Model-based Calibration</a:t>
            </a:r>
            <a:endParaRPr lang="en-CA" sz="5000" dirty="0"/>
          </a:p>
        </p:txBody>
      </p:sp>
    </p:spTree>
    <p:extLst>
      <p:ext uri="{BB962C8B-B14F-4D97-AF65-F5344CB8AC3E}">
        <p14:creationId xmlns:p14="http://schemas.microsoft.com/office/powerpoint/2010/main" val="139898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" r="3980"/>
          <a:stretch/>
        </p:blipFill>
        <p:spPr>
          <a:xfrm>
            <a:off x="-6096" y="396025"/>
            <a:ext cx="12198096" cy="24369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" t="5757" r="3346" b="2729"/>
          <a:stretch/>
        </p:blipFill>
        <p:spPr>
          <a:xfrm>
            <a:off x="0" y="3188551"/>
            <a:ext cx="12191999" cy="617365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035660" y="3271599"/>
            <a:ext cx="540060" cy="1143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9117188" y="5220172"/>
            <a:ext cx="612068" cy="1143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8760296" y="3271597"/>
            <a:ext cx="612068" cy="1143000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2603426" y="5220172"/>
            <a:ext cx="612068" cy="1143000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" name="Straight Arrow Connector 8"/>
          <p:cNvCxnSpPr>
            <a:stCxn id="7" idx="1"/>
            <a:endCxn id="8" idx="3"/>
          </p:cNvCxnSpPr>
          <p:nvPr/>
        </p:nvCxnSpPr>
        <p:spPr>
          <a:xfrm flipH="1">
            <a:off x="3215494" y="3843097"/>
            <a:ext cx="5544802" cy="1948575"/>
          </a:xfrm>
          <a:prstGeom prst="straightConnector1">
            <a:avLst/>
          </a:prstGeom>
          <a:ln w="28575">
            <a:solidFill>
              <a:srgbClr val="92D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" idx="3"/>
            <a:endCxn id="6" idx="1"/>
          </p:cNvCxnSpPr>
          <p:nvPr/>
        </p:nvCxnSpPr>
        <p:spPr>
          <a:xfrm>
            <a:off x="3575720" y="3843099"/>
            <a:ext cx="5541468" cy="1948573"/>
          </a:xfrm>
          <a:prstGeom prst="line">
            <a:avLst/>
          </a:prstGeom>
          <a:ln w="2857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91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" t="8083" r="3882" b="6860"/>
          <a:stretch/>
        </p:blipFill>
        <p:spPr>
          <a:xfrm>
            <a:off x="191344" y="3740624"/>
            <a:ext cx="11593288" cy="22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3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75620" y="4201108"/>
            <a:ext cx="72859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5000" dirty="0" smtClean="0"/>
              <a:t>Neural Network Calibration</a:t>
            </a:r>
            <a:endParaRPr lang="en-CA" sz="5000" dirty="0"/>
          </a:p>
        </p:txBody>
      </p:sp>
    </p:spTree>
    <p:extLst>
      <p:ext uri="{BB962C8B-B14F-4D97-AF65-F5344CB8AC3E}">
        <p14:creationId xmlns:p14="http://schemas.microsoft.com/office/powerpoint/2010/main" val="386109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5591" r="4093" b="2148"/>
          <a:stretch/>
        </p:blipFill>
        <p:spPr>
          <a:xfrm>
            <a:off x="-6096" y="3763707"/>
            <a:ext cx="12198096" cy="62700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" r="3980"/>
          <a:stretch/>
        </p:blipFill>
        <p:spPr>
          <a:xfrm>
            <a:off x="-6096" y="1368133"/>
            <a:ext cx="12198096" cy="243693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46548"/>
            <a:ext cx="7096125" cy="14573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809214" y="452044"/>
            <a:ext cx="33827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Elapsed time is 0.001796 seconds.</a:t>
            </a:r>
          </a:p>
          <a:p>
            <a:r>
              <a:rPr lang="en-CA" dirty="0" smtClean="0"/>
              <a:t>45 minutes training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1190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" t="9747" r="4315" b="6580"/>
          <a:stretch/>
        </p:blipFill>
        <p:spPr>
          <a:xfrm>
            <a:off x="5269" y="6541368"/>
            <a:ext cx="12198096" cy="23654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81" y="1285886"/>
            <a:ext cx="5399587" cy="40496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004" y="1284784"/>
            <a:ext cx="5401056" cy="405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2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" t="5827" r="4062" b="2871"/>
          <a:stretch/>
        </p:blipFill>
        <p:spPr>
          <a:xfrm>
            <a:off x="18409" y="3842063"/>
            <a:ext cx="12198096" cy="62163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" r="3980"/>
          <a:stretch/>
        </p:blipFill>
        <p:spPr>
          <a:xfrm>
            <a:off x="18409" y="1441136"/>
            <a:ext cx="12198096" cy="243693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018" y="83547"/>
            <a:ext cx="5166879" cy="14573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809214" y="452044"/>
            <a:ext cx="33827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Elapsed time is 0.001754 seconds</a:t>
            </a:r>
            <a:r>
              <a:rPr lang="en-CA" dirty="0" smtClean="0"/>
              <a:t>.</a:t>
            </a:r>
          </a:p>
          <a:p>
            <a:r>
              <a:rPr lang="en-CA" dirty="0" smtClean="0"/>
              <a:t>45 minutes training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4676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3352" y="348680"/>
            <a:ext cx="11701300" cy="9469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101862" y="4103040"/>
                <a:ext cx="8123955" cy="24023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862" y="4103040"/>
                <a:ext cx="8123955" cy="24023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01862" y="6905098"/>
                <a:ext cx="6974794" cy="711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𝑥𝑥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𝑥𝑡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862" y="6905098"/>
                <a:ext cx="6974794" cy="711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115230" y="8197552"/>
                <a:ext cx="6802440" cy="14992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230" y="8197552"/>
                <a:ext cx="6802440" cy="14992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9" name="Group 158"/>
          <p:cNvGrpSpPr/>
          <p:nvPr/>
        </p:nvGrpSpPr>
        <p:grpSpPr>
          <a:xfrm>
            <a:off x="263352" y="348680"/>
            <a:ext cx="3708412" cy="4916289"/>
            <a:chOff x="263352" y="348680"/>
            <a:chExt cx="3708412" cy="4916289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1173899" y="1176772"/>
              <a:ext cx="0" cy="408819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ectangle 6"/>
            <p:cNvSpPr/>
            <p:nvPr/>
          </p:nvSpPr>
          <p:spPr>
            <a:xfrm>
              <a:off x="1176778" y="3901206"/>
              <a:ext cx="2190328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1176778" y="5012941"/>
              <a:ext cx="21903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/>
            <p:cNvCxnSpPr/>
            <p:nvPr/>
          </p:nvCxnSpPr>
          <p:spPr>
            <a:xfrm flipH="1">
              <a:off x="1176778" y="4633156"/>
              <a:ext cx="156553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Rectangle 43"/>
            <p:cNvSpPr/>
            <p:nvPr/>
          </p:nvSpPr>
          <p:spPr>
            <a:xfrm>
              <a:off x="623906" y="1439221"/>
              <a:ext cx="2743200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71506" y="1216556"/>
              <a:ext cx="152400" cy="808993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 flipV="1">
              <a:off x="33093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623906" y="1216557"/>
              <a:ext cx="0" cy="8089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H="1">
              <a:off x="623906" y="2441339"/>
              <a:ext cx="27432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367106" y="1521357"/>
              <a:ext cx="0" cy="108025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3402569" y="1837295"/>
                  <a:ext cx="291105" cy="2324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1837295"/>
                  <a:ext cx="291105" cy="232436"/>
                </a:xfrm>
                <a:prstGeom prst="rect">
                  <a:avLst/>
                </a:prstGeom>
                <a:blipFill>
                  <a:blip r:embed="rId8"/>
                  <a:stretch>
                    <a:fillRect l="-12500" r="-4167" b="-2051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Rectangle 51"/>
            <p:cNvSpPr/>
            <p:nvPr/>
          </p:nvSpPr>
          <p:spPr>
            <a:xfrm>
              <a:off x="2595893" y="1333412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 flipV="1">
              <a:off x="2595893" y="1638634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/>
            <p:cNvCxnSpPr/>
            <p:nvPr/>
          </p:nvCxnSpPr>
          <p:spPr>
            <a:xfrm flipH="1">
              <a:off x="2595893" y="1395416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2595893" y="1638634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2742317" y="971880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3937" b="-8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Arrow Connector 57"/>
            <p:cNvCxnSpPr/>
            <p:nvPr/>
          </p:nvCxnSpPr>
          <p:spPr>
            <a:xfrm flipH="1">
              <a:off x="623907" y="2148880"/>
              <a:ext cx="211840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/>
                <p:cNvSpPr txBox="1"/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Oval 59"/>
            <p:cNvSpPr/>
            <p:nvPr/>
          </p:nvSpPr>
          <p:spPr>
            <a:xfrm>
              <a:off x="270696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113867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 flipV="1">
              <a:off x="320079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309218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V="1">
              <a:off x="298357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V="1">
              <a:off x="287497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V="1">
              <a:off x="276636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V="1">
              <a:off x="265775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254914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V="1">
              <a:off x="244053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V="1">
              <a:off x="233193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V="1">
              <a:off x="222332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V="1">
              <a:off x="211471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V="1">
              <a:off x="200610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V="1">
              <a:off x="18974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 flipV="1">
              <a:off x="178889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V="1">
              <a:off x="168028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V="1">
              <a:off x="157167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146306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flipV="1">
              <a:off x="135445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V="1">
              <a:off x="124585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 flipV="1">
              <a:off x="113724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V="1">
              <a:off x="102863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92002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V="1">
              <a:off x="81141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V="1">
              <a:off x="70281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flipV="1">
              <a:off x="3367106" y="159350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 flipH="1">
              <a:off x="702810" y="1960580"/>
              <a:ext cx="260658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22222" r="-18519" b="-57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/>
                <p:cNvSpPr txBox="1"/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9" name="TextBox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Straight Connector 89"/>
            <p:cNvCxnSpPr/>
            <p:nvPr/>
          </p:nvCxnSpPr>
          <p:spPr>
            <a:xfrm>
              <a:off x="623906" y="675082"/>
              <a:ext cx="0" cy="192653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2" name="Straight Connector 91"/>
            <p:cNvCxnSpPr/>
            <p:nvPr/>
          </p:nvCxnSpPr>
          <p:spPr>
            <a:xfrm>
              <a:off x="2742316" y="1521357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flipH="1">
              <a:off x="623908" y="1320788"/>
              <a:ext cx="55287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5" name="Straight Arrow Connector 94"/>
            <p:cNvCxnSpPr/>
            <p:nvPr/>
          </p:nvCxnSpPr>
          <p:spPr>
            <a:xfrm>
              <a:off x="620388" y="864352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/>
                <p:cNvSpPr txBox="1"/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6" name="Text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7" name="Straight Arrow Connector 96"/>
            <p:cNvCxnSpPr/>
            <p:nvPr/>
          </p:nvCxnSpPr>
          <p:spPr>
            <a:xfrm rot="5400000" flipH="1" flipV="1">
              <a:off x="474901" y="710058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Oval 97"/>
            <p:cNvSpPr/>
            <p:nvPr/>
          </p:nvSpPr>
          <p:spPr>
            <a:xfrm>
              <a:off x="546017" y="787408"/>
              <a:ext cx="153888" cy="153888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9" name="Straight Connector 98"/>
            <p:cNvCxnSpPr/>
            <p:nvPr/>
          </p:nvCxnSpPr>
          <p:spPr>
            <a:xfrm>
              <a:off x="568553" y="809944"/>
              <a:ext cx="108816" cy="10881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H="1">
              <a:off x="568553" y="809944"/>
              <a:ext cx="108816" cy="10881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263352" y="693272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352" y="693272"/>
                  <a:ext cx="334194" cy="30777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Arc 101"/>
            <p:cNvSpPr/>
            <p:nvPr/>
          </p:nvSpPr>
          <p:spPr>
            <a:xfrm flipV="1">
              <a:off x="3186091" y="1281395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/>
                <p:cNvSpPr txBox="1"/>
                <p:nvPr/>
              </p:nvSpPr>
              <p:spPr>
                <a:xfrm>
                  <a:off x="3731505" y="1407699"/>
                  <a:ext cx="240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1407699"/>
                  <a:ext cx="240259" cy="215444"/>
                </a:xfrm>
                <a:prstGeom prst="rect">
                  <a:avLst/>
                </a:prstGeom>
                <a:blipFill>
                  <a:blip r:embed="rId17"/>
                  <a:stretch>
                    <a:fillRect l="-25000" r="-27500" b="-1428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/>
                <p:cNvSpPr txBox="1"/>
                <p:nvPr/>
              </p:nvSpPr>
              <p:spPr>
                <a:xfrm>
                  <a:off x="919822" y="3204553"/>
                  <a:ext cx="217624" cy="2324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08" name="TextBox 10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22" y="3204553"/>
                  <a:ext cx="217624" cy="232436"/>
                </a:xfrm>
                <a:prstGeom prst="rect">
                  <a:avLst/>
                </a:prstGeom>
                <a:blipFill>
                  <a:blip r:embed="rId18"/>
                  <a:stretch>
                    <a:fillRect l="-16667" b="-184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9" name="Straight Arrow Connector 108"/>
            <p:cNvCxnSpPr/>
            <p:nvPr/>
          </p:nvCxnSpPr>
          <p:spPr>
            <a:xfrm>
              <a:off x="1173899" y="321368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Arc 109"/>
            <p:cNvSpPr/>
            <p:nvPr/>
          </p:nvSpPr>
          <p:spPr>
            <a:xfrm flipH="1" flipV="1">
              <a:off x="831546" y="3724273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/>
                <p:cNvSpPr txBox="1"/>
                <p:nvPr/>
              </p:nvSpPr>
              <p:spPr>
                <a:xfrm>
                  <a:off x="543514" y="3850577"/>
                  <a:ext cx="240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1" name="TextBox 1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514" y="3850577"/>
                  <a:ext cx="240259" cy="215444"/>
                </a:xfrm>
                <a:prstGeom prst="rect">
                  <a:avLst/>
                </a:prstGeom>
                <a:blipFill>
                  <a:blip r:embed="rId19"/>
                  <a:stretch>
                    <a:fillRect l="-22500" r="-5000" b="-85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/>
                <p:cNvSpPr txBox="1"/>
                <p:nvPr/>
              </p:nvSpPr>
              <p:spPr>
                <a:xfrm>
                  <a:off x="343175" y="348680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4" name="TextBox 1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75" y="348680"/>
                  <a:ext cx="334194" cy="30777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6" name="Straight Connector 115"/>
            <p:cNvCxnSpPr/>
            <p:nvPr/>
          </p:nvCxnSpPr>
          <p:spPr>
            <a:xfrm>
              <a:off x="3367106" y="3989643"/>
              <a:ext cx="0" cy="127532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/>
                <p:cNvSpPr txBox="1"/>
                <p:nvPr/>
              </p:nvSpPr>
              <p:spPr>
                <a:xfrm>
                  <a:off x="3402569" y="4305581"/>
                  <a:ext cx="291105" cy="2324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7" name="TextBox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4305581"/>
                  <a:ext cx="291105" cy="232436"/>
                </a:xfrm>
                <a:prstGeom prst="rect">
                  <a:avLst/>
                </a:prstGeom>
                <a:blipFill>
                  <a:blip r:embed="rId8"/>
                  <a:stretch>
                    <a:fillRect l="-12500" r="-4167" b="-2368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8" name="Rectangle 117"/>
            <p:cNvSpPr/>
            <p:nvPr/>
          </p:nvSpPr>
          <p:spPr>
            <a:xfrm>
              <a:off x="2595893" y="3801698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 flipV="1">
              <a:off x="2595893" y="4106920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Connector 119"/>
            <p:cNvCxnSpPr/>
            <p:nvPr/>
          </p:nvCxnSpPr>
          <p:spPr>
            <a:xfrm flipH="1">
              <a:off x="2595893" y="3863702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H="1">
              <a:off x="2595893" y="4106920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/>
            <p:nvPr/>
          </p:nvCxnSpPr>
          <p:spPr>
            <a:xfrm>
              <a:off x="2742317" y="3440166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/>
                <p:cNvSpPr txBox="1"/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3937" b="-8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/>
                <p:cNvSpPr txBox="1"/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4" name="TextBox 1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5" name="Oval 124"/>
            <p:cNvSpPr/>
            <p:nvPr/>
          </p:nvSpPr>
          <p:spPr>
            <a:xfrm>
              <a:off x="2706968" y="3945607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6" name="Straight Arrow Connector 125"/>
            <p:cNvCxnSpPr/>
            <p:nvPr/>
          </p:nvCxnSpPr>
          <p:spPr>
            <a:xfrm flipV="1">
              <a:off x="320079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/>
            <p:nvPr/>
          </p:nvCxnSpPr>
          <p:spPr>
            <a:xfrm flipV="1">
              <a:off x="309218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/>
            <p:nvPr/>
          </p:nvCxnSpPr>
          <p:spPr>
            <a:xfrm flipV="1">
              <a:off x="298357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/>
            <p:nvPr/>
          </p:nvCxnSpPr>
          <p:spPr>
            <a:xfrm flipV="1">
              <a:off x="287497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/>
            <p:nvPr/>
          </p:nvCxnSpPr>
          <p:spPr>
            <a:xfrm flipV="1">
              <a:off x="276636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 flipV="1">
              <a:off x="265775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/>
            <p:nvPr/>
          </p:nvCxnSpPr>
          <p:spPr>
            <a:xfrm flipV="1">
              <a:off x="254914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flipV="1">
              <a:off x="244053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/>
            <p:nvPr/>
          </p:nvCxnSpPr>
          <p:spPr>
            <a:xfrm flipV="1">
              <a:off x="233193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 flipV="1">
              <a:off x="222332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/>
            <p:nvPr/>
          </p:nvCxnSpPr>
          <p:spPr>
            <a:xfrm flipV="1">
              <a:off x="211471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 flipV="1">
              <a:off x="200610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 flipV="1">
              <a:off x="18974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V="1">
              <a:off x="178889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168028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 flipV="1">
              <a:off x="157167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/>
            <p:nvPr/>
          </p:nvCxnSpPr>
          <p:spPr>
            <a:xfrm flipV="1">
              <a:off x="146306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 flipV="1">
              <a:off x="135445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/>
            <p:nvPr/>
          </p:nvCxnSpPr>
          <p:spPr>
            <a:xfrm flipV="1">
              <a:off x="124585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 flipV="1">
              <a:off x="3367106" y="4061788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/>
            <p:nvPr/>
          </p:nvCxnSpPr>
          <p:spPr>
            <a:xfrm flipH="1">
              <a:off x="1245850" y="4428866"/>
              <a:ext cx="206354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Box 146"/>
                <p:cNvSpPr txBox="1"/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47" name="TextBox 1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22222" r="-18519" b="-57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Box 147"/>
                <p:cNvSpPr txBox="1"/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48" name="TextBox 1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Straight Connector 148"/>
            <p:cNvCxnSpPr/>
            <p:nvPr/>
          </p:nvCxnSpPr>
          <p:spPr>
            <a:xfrm>
              <a:off x="2742316" y="3989643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Box 149"/>
                <p:cNvSpPr txBox="1"/>
                <p:nvPr/>
              </p:nvSpPr>
              <p:spPr>
                <a:xfrm>
                  <a:off x="3731505" y="3875985"/>
                  <a:ext cx="240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0" name="TextBox 1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3875985"/>
                  <a:ext cx="240259" cy="215444"/>
                </a:xfrm>
                <a:prstGeom prst="rect">
                  <a:avLst/>
                </a:prstGeom>
                <a:blipFill>
                  <a:blip r:embed="rId17"/>
                  <a:stretch>
                    <a:fillRect l="-25000" r="-27500" b="-1428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1" name="Arc 150"/>
            <p:cNvSpPr/>
            <p:nvPr/>
          </p:nvSpPr>
          <p:spPr>
            <a:xfrm flipV="1">
              <a:off x="3186091" y="3750481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3" name="Straight Arrow Connector 152"/>
            <p:cNvCxnSpPr/>
            <p:nvPr/>
          </p:nvCxnSpPr>
          <p:spPr>
            <a:xfrm flipV="1">
              <a:off x="33093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/>
              <p:cNvSpPr txBox="1"/>
              <p:nvPr/>
            </p:nvSpPr>
            <p:spPr>
              <a:xfrm>
                <a:off x="4219944" y="456692"/>
                <a:ext cx="7589775" cy="3134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 smtClean="0"/>
                  <a:t>Calculation of the required stiffness: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𝐸𝐼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𝐸𝐼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102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7658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43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987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</m:den>
                    </m:f>
                  </m:oMath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r>
                  <a:rPr lang="en-US" b="0" dirty="0" smtClean="0"/>
                  <a:t>Calculation of the required length of the spring steel arms:</a:t>
                </a:r>
              </a:p>
              <a:p>
                <a:r>
                  <a:rPr lang="en-US" dirty="0"/>
                  <a:t>E</a:t>
                </a:r>
                <a:r>
                  <a:rPr lang="en-US" dirty="0" smtClean="0"/>
                  <a:t> for 1095 spring steel = 207 </a:t>
                </a:r>
                <a:r>
                  <a:rPr lang="en-US" dirty="0" err="1" smtClean="0"/>
                  <a:t>Gpa</a:t>
                </a:r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0668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047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207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047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987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33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0" name="TextBox 1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944" y="456692"/>
                <a:ext cx="7589775" cy="3134384"/>
              </a:xfrm>
              <a:prstGeom prst="rect">
                <a:avLst/>
              </a:prstGeom>
              <a:blipFill>
                <a:blip r:embed="rId22"/>
                <a:stretch>
                  <a:fillRect l="-6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931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" t="10656" r="4581" b="5629"/>
          <a:stretch/>
        </p:blipFill>
        <p:spPr>
          <a:xfrm>
            <a:off x="0" y="6397352"/>
            <a:ext cx="12183754" cy="23762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81" y="1285886"/>
            <a:ext cx="5399586" cy="40496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004" y="1284784"/>
            <a:ext cx="5401056" cy="405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5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TextBox 230"/>
              <p:cNvSpPr txBox="1"/>
              <p:nvPr/>
            </p:nvSpPr>
            <p:spPr>
              <a:xfrm>
                <a:off x="4170017" y="3681890"/>
                <a:ext cx="5274355" cy="47904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b="0" dirty="0" smtClean="0"/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31" name="TextBox 2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017" y="3681890"/>
                <a:ext cx="5274355" cy="4790479"/>
              </a:xfrm>
              <a:prstGeom prst="rect">
                <a:avLst/>
              </a:prstGeom>
              <a:blipFill>
                <a:blip r:embed="rId2"/>
                <a:stretch>
                  <a:fillRect l="-150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Rectangle 112"/>
          <p:cNvSpPr/>
          <p:nvPr/>
        </p:nvSpPr>
        <p:spPr>
          <a:xfrm>
            <a:off x="263352" y="348680"/>
            <a:ext cx="11701300" cy="9469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15" name="Group 114"/>
          <p:cNvGrpSpPr/>
          <p:nvPr/>
        </p:nvGrpSpPr>
        <p:grpSpPr>
          <a:xfrm>
            <a:off x="263352" y="348680"/>
            <a:ext cx="3708412" cy="4916289"/>
            <a:chOff x="263352" y="348680"/>
            <a:chExt cx="3708412" cy="4916289"/>
          </a:xfrm>
        </p:grpSpPr>
        <p:cxnSp>
          <p:nvCxnSpPr>
            <p:cNvPr id="116" name="Straight Connector 115"/>
            <p:cNvCxnSpPr/>
            <p:nvPr/>
          </p:nvCxnSpPr>
          <p:spPr>
            <a:xfrm>
              <a:off x="1173899" y="1176772"/>
              <a:ext cx="0" cy="408819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7" name="Rectangle 116"/>
            <p:cNvSpPr/>
            <p:nvPr/>
          </p:nvSpPr>
          <p:spPr>
            <a:xfrm>
              <a:off x="1176778" y="3901206"/>
              <a:ext cx="2190328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Arrow Connector 117"/>
            <p:cNvCxnSpPr/>
            <p:nvPr/>
          </p:nvCxnSpPr>
          <p:spPr>
            <a:xfrm flipH="1">
              <a:off x="1176778" y="5012941"/>
              <a:ext cx="21903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/>
                <p:cNvSpPr txBox="1"/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9" name="TextBox 1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0" name="Straight Arrow Connector 119"/>
            <p:cNvCxnSpPr/>
            <p:nvPr/>
          </p:nvCxnSpPr>
          <p:spPr>
            <a:xfrm flipH="1">
              <a:off x="1176778" y="4633156"/>
              <a:ext cx="156553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2" name="TextBox 231"/>
                <p:cNvSpPr txBox="1"/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232" name="TextBox 2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3" name="Rectangle 232"/>
            <p:cNvSpPr/>
            <p:nvPr/>
          </p:nvSpPr>
          <p:spPr>
            <a:xfrm>
              <a:off x="623906" y="1439221"/>
              <a:ext cx="2743200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471506" y="1216556"/>
              <a:ext cx="152400" cy="808993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5" name="Straight Arrow Connector 234"/>
            <p:cNvCxnSpPr/>
            <p:nvPr/>
          </p:nvCxnSpPr>
          <p:spPr>
            <a:xfrm flipV="1">
              <a:off x="33093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/>
          </p:nvCxnSpPr>
          <p:spPr>
            <a:xfrm>
              <a:off x="623906" y="1216557"/>
              <a:ext cx="0" cy="8089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/>
            <p:nvPr/>
          </p:nvCxnSpPr>
          <p:spPr>
            <a:xfrm flipH="1">
              <a:off x="623906" y="2441339"/>
              <a:ext cx="27432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>
              <a:off x="3367106" y="1521357"/>
              <a:ext cx="0" cy="108025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9" name="TextBox 238"/>
                <p:cNvSpPr txBox="1"/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9" name="TextBox 2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TextBox 239"/>
                <p:cNvSpPr txBox="1"/>
                <p:nvPr/>
              </p:nvSpPr>
              <p:spPr>
                <a:xfrm>
                  <a:off x="3402569" y="1837295"/>
                  <a:ext cx="291105" cy="2324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0" name="TextBox 2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1837295"/>
                  <a:ext cx="291105" cy="232436"/>
                </a:xfrm>
                <a:prstGeom prst="rect">
                  <a:avLst/>
                </a:prstGeom>
                <a:blipFill>
                  <a:blip r:embed="rId6"/>
                  <a:stretch>
                    <a:fillRect l="-12500" r="-4167" b="-2051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1" name="Rectangle 240"/>
            <p:cNvSpPr/>
            <p:nvPr/>
          </p:nvSpPr>
          <p:spPr>
            <a:xfrm>
              <a:off x="2595893" y="1333412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 flipV="1">
              <a:off x="2595893" y="1638634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3" name="Straight Connector 242"/>
            <p:cNvCxnSpPr/>
            <p:nvPr/>
          </p:nvCxnSpPr>
          <p:spPr>
            <a:xfrm flipH="1">
              <a:off x="2595893" y="1395416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 flipH="1">
              <a:off x="2595893" y="1638634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5" name="Straight Arrow Connector 244"/>
            <p:cNvCxnSpPr/>
            <p:nvPr/>
          </p:nvCxnSpPr>
          <p:spPr>
            <a:xfrm>
              <a:off x="2742317" y="971880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6" name="TextBox 245"/>
                <p:cNvSpPr txBox="1"/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46" name="TextBox 2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3937" b="-8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7" name="Straight Arrow Connector 246"/>
            <p:cNvCxnSpPr/>
            <p:nvPr/>
          </p:nvCxnSpPr>
          <p:spPr>
            <a:xfrm flipH="1">
              <a:off x="623907" y="2148880"/>
              <a:ext cx="211840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8" name="TextBox 247"/>
                <p:cNvSpPr txBox="1"/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8" name="TextBox 2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9" name="Oval 248"/>
            <p:cNvSpPr/>
            <p:nvPr/>
          </p:nvSpPr>
          <p:spPr>
            <a:xfrm>
              <a:off x="270696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/>
            <p:cNvSpPr/>
            <p:nvPr/>
          </p:nvSpPr>
          <p:spPr>
            <a:xfrm>
              <a:off x="113867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1" name="Straight Arrow Connector 250"/>
            <p:cNvCxnSpPr/>
            <p:nvPr/>
          </p:nvCxnSpPr>
          <p:spPr>
            <a:xfrm flipV="1">
              <a:off x="320079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/>
            <p:cNvCxnSpPr/>
            <p:nvPr/>
          </p:nvCxnSpPr>
          <p:spPr>
            <a:xfrm flipV="1">
              <a:off x="309218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/>
            <p:nvPr/>
          </p:nvCxnSpPr>
          <p:spPr>
            <a:xfrm flipV="1">
              <a:off x="298357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/>
            <p:cNvCxnSpPr/>
            <p:nvPr/>
          </p:nvCxnSpPr>
          <p:spPr>
            <a:xfrm flipV="1">
              <a:off x="287497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/>
            <p:cNvCxnSpPr/>
            <p:nvPr/>
          </p:nvCxnSpPr>
          <p:spPr>
            <a:xfrm flipV="1">
              <a:off x="276636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/>
            <p:cNvCxnSpPr/>
            <p:nvPr/>
          </p:nvCxnSpPr>
          <p:spPr>
            <a:xfrm flipV="1">
              <a:off x="265775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/>
            <p:cNvCxnSpPr/>
            <p:nvPr/>
          </p:nvCxnSpPr>
          <p:spPr>
            <a:xfrm flipV="1">
              <a:off x="254914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/>
            <p:cNvCxnSpPr/>
            <p:nvPr/>
          </p:nvCxnSpPr>
          <p:spPr>
            <a:xfrm flipV="1">
              <a:off x="244053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/>
            <p:cNvCxnSpPr/>
            <p:nvPr/>
          </p:nvCxnSpPr>
          <p:spPr>
            <a:xfrm flipV="1">
              <a:off x="233193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259"/>
            <p:cNvCxnSpPr/>
            <p:nvPr/>
          </p:nvCxnSpPr>
          <p:spPr>
            <a:xfrm flipV="1">
              <a:off x="222332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/>
            <p:cNvCxnSpPr/>
            <p:nvPr/>
          </p:nvCxnSpPr>
          <p:spPr>
            <a:xfrm flipV="1">
              <a:off x="211471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/>
            <p:cNvCxnSpPr/>
            <p:nvPr/>
          </p:nvCxnSpPr>
          <p:spPr>
            <a:xfrm flipV="1">
              <a:off x="200610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/>
            <p:cNvCxnSpPr/>
            <p:nvPr/>
          </p:nvCxnSpPr>
          <p:spPr>
            <a:xfrm flipV="1">
              <a:off x="18974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/>
            <p:cNvCxnSpPr/>
            <p:nvPr/>
          </p:nvCxnSpPr>
          <p:spPr>
            <a:xfrm flipV="1">
              <a:off x="178889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/>
            <p:cNvCxnSpPr/>
            <p:nvPr/>
          </p:nvCxnSpPr>
          <p:spPr>
            <a:xfrm flipV="1">
              <a:off x="168028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/>
            <p:cNvCxnSpPr/>
            <p:nvPr/>
          </p:nvCxnSpPr>
          <p:spPr>
            <a:xfrm flipV="1">
              <a:off x="157167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/>
            <p:cNvCxnSpPr/>
            <p:nvPr/>
          </p:nvCxnSpPr>
          <p:spPr>
            <a:xfrm flipV="1">
              <a:off x="146306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/>
            <p:cNvCxnSpPr/>
            <p:nvPr/>
          </p:nvCxnSpPr>
          <p:spPr>
            <a:xfrm flipV="1">
              <a:off x="135445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/>
            <p:cNvCxnSpPr/>
            <p:nvPr/>
          </p:nvCxnSpPr>
          <p:spPr>
            <a:xfrm flipV="1">
              <a:off x="124585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/>
            <p:cNvCxnSpPr/>
            <p:nvPr/>
          </p:nvCxnSpPr>
          <p:spPr>
            <a:xfrm flipV="1">
              <a:off x="113724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/>
            <p:cNvCxnSpPr/>
            <p:nvPr/>
          </p:nvCxnSpPr>
          <p:spPr>
            <a:xfrm flipV="1">
              <a:off x="102863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/>
            <p:cNvCxnSpPr/>
            <p:nvPr/>
          </p:nvCxnSpPr>
          <p:spPr>
            <a:xfrm flipV="1">
              <a:off x="92002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/>
            <p:cNvCxnSpPr/>
            <p:nvPr/>
          </p:nvCxnSpPr>
          <p:spPr>
            <a:xfrm flipV="1">
              <a:off x="81141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/>
            <p:cNvCxnSpPr/>
            <p:nvPr/>
          </p:nvCxnSpPr>
          <p:spPr>
            <a:xfrm flipV="1">
              <a:off x="70281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/>
            <p:cNvCxnSpPr/>
            <p:nvPr/>
          </p:nvCxnSpPr>
          <p:spPr>
            <a:xfrm flipV="1">
              <a:off x="3367106" y="159350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6" name="Straight Arrow Connector 275"/>
            <p:cNvCxnSpPr/>
            <p:nvPr/>
          </p:nvCxnSpPr>
          <p:spPr>
            <a:xfrm flipH="1">
              <a:off x="702810" y="1960580"/>
              <a:ext cx="260658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7" name="TextBox 276"/>
                <p:cNvSpPr txBox="1"/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7" name="TextBox 2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22222" r="-18519" b="-57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8" name="TextBox 277"/>
                <p:cNvSpPr txBox="1"/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8" name="TextBox 2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9" name="Straight Connector 278"/>
            <p:cNvCxnSpPr/>
            <p:nvPr/>
          </p:nvCxnSpPr>
          <p:spPr>
            <a:xfrm>
              <a:off x="623906" y="675082"/>
              <a:ext cx="0" cy="192653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0" name="TextBox 279"/>
                <p:cNvSpPr txBox="1"/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0" name="TextBox 2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1" name="Straight Connector 280"/>
            <p:cNvCxnSpPr/>
            <p:nvPr/>
          </p:nvCxnSpPr>
          <p:spPr>
            <a:xfrm>
              <a:off x="2742316" y="1521357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2" name="Straight Arrow Connector 281"/>
            <p:cNvCxnSpPr/>
            <p:nvPr/>
          </p:nvCxnSpPr>
          <p:spPr>
            <a:xfrm flipH="1">
              <a:off x="623908" y="1320788"/>
              <a:ext cx="55287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3" name="TextBox 282"/>
                <p:cNvSpPr txBox="1"/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3" name="TextBox 2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4" name="Straight Arrow Connector 283"/>
            <p:cNvCxnSpPr/>
            <p:nvPr/>
          </p:nvCxnSpPr>
          <p:spPr>
            <a:xfrm>
              <a:off x="620388" y="864352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5" name="TextBox 284"/>
                <p:cNvSpPr txBox="1"/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5" name="TextBox 2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6" name="Straight Arrow Connector 285"/>
            <p:cNvCxnSpPr/>
            <p:nvPr/>
          </p:nvCxnSpPr>
          <p:spPr>
            <a:xfrm rot="5400000" flipH="1" flipV="1">
              <a:off x="474901" y="710058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Oval 286"/>
            <p:cNvSpPr/>
            <p:nvPr/>
          </p:nvSpPr>
          <p:spPr>
            <a:xfrm>
              <a:off x="546017" y="787408"/>
              <a:ext cx="153888" cy="153888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8" name="Straight Connector 287"/>
            <p:cNvCxnSpPr/>
            <p:nvPr/>
          </p:nvCxnSpPr>
          <p:spPr>
            <a:xfrm>
              <a:off x="568553" y="809944"/>
              <a:ext cx="108816" cy="10881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 flipH="1">
              <a:off x="568553" y="809944"/>
              <a:ext cx="108816" cy="10881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0" name="TextBox 289"/>
                <p:cNvSpPr txBox="1"/>
                <p:nvPr/>
              </p:nvSpPr>
              <p:spPr>
                <a:xfrm>
                  <a:off x="263352" y="693272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0" name="TextBox 2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352" y="693272"/>
                  <a:ext cx="334194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1" name="Arc 290"/>
            <p:cNvSpPr/>
            <p:nvPr/>
          </p:nvSpPr>
          <p:spPr>
            <a:xfrm flipV="1">
              <a:off x="3186091" y="1281395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2" name="TextBox 291"/>
                <p:cNvSpPr txBox="1"/>
                <p:nvPr/>
              </p:nvSpPr>
              <p:spPr>
                <a:xfrm>
                  <a:off x="3731505" y="1407699"/>
                  <a:ext cx="240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2" name="TextBox 2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1407699"/>
                  <a:ext cx="240259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25000" r="-27500" b="-1428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3" name="TextBox 292"/>
                <p:cNvSpPr txBox="1"/>
                <p:nvPr/>
              </p:nvSpPr>
              <p:spPr>
                <a:xfrm>
                  <a:off x="919822" y="3204553"/>
                  <a:ext cx="217624" cy="2324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3" name="TextBox 2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22" y="3204553"/>
                  <a:ext cx="217624" cy="232436"/>
                </a:xfrm>
                <a:prstGeom prst="rect">
                  <a:avLst/>
                </a:prstGeom>
                <a:blipFill>
                  <a:blip r:embed="rId16"/>
                  <a:stretch>
                    <a:fillRect l="-16667" b="-184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4" name="Straight Arrow Connector 293"/>
            <p:cNvCxnSpPr/>
            <p:nvPr/>
          </p:nvCxnSpPr>
          <p:spPr>
            <a:xfrm>
              <a:off x="1173899" y="321368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5" name="Arc 294"/>
            <p:cNvSpPr/>
            <p:nvPr/>
          </p:nvSpPr>
          <p:spPr>
            <a:xfrm flipH="1" flipV="1">
              <a:off x="831546" y="3724273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6" name="TextBox 295"/>
                <p:cNvSpPr txBox="1"/>
                <p:nvPr/>
              </p:nvSpPr>
              <p:spPr>
                <a:xfrm>
                  <a:off x="543514" y="3850577"/>
                  <a:ext cx="240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6" name="TextBox 2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514" y="3850577"/>
                  <a:ext cx="240259" cy="215444"/>
                </a:xfrm>
                <a:prstGeom prst="rect">
                  <a:avLst/>
                </a:prstGeom>
                <a:blipFill>
                  <a:blip r:embed="rId17"/>
                  <a:stretch>
                    <a:fillRect l="-22500" r="-5000" b="-85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/>
                <p:cNvSpPr txBox="1"/>
                <p:nvPr/>
              </p:nvSpPr>
              <p:spPr>
                <a:xfrm>
                  <a:off x="343175" y="348680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7" name="TextBox 2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75" y="348680"/>
                  <a:ext cx="334194" cy="30777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8" name="Straight Connector 297"/>
            <p:cNvCxnSpPr/>
            <p:nvPr/>
          </p:nvCxnSpPr>
          <p:spPr>
            <a:xfrm>
              <a:off x="3367106" y="3989643"/>
              <a:ext cx="0" cy="127532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9" name="TextBox 298"/>
                <p:cNvSpPr txBox="1"/>
                <p:nvPr/>
              </p:nvSpPr>
              <p:spPr>
                <a:xfrm>
                  <a:off x="3402569" y="4305581"/>
                  <a:ext cx="291105" cy="2324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9" name="TextBox 2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4305581"/>
                  <a:ext cx="291105" cy="232436"/>
                </a:xfrm>
                <a:prstGeom prst="rect">
                  <a:avLst/>
                </a:prstGeom>
                <a:blipFill>
                  <a:blip r:embed="rId6"/>
                  <a:stretch>
                    <a:fillRect l="-12500" r="-4167" b="-2368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0" name="Rectangle 299"/>
            <p:cNvSpPr/>
            <p:nvPr/>
          </p:nvSpPr>
          <p:spPr>
            <a:xfrm>
              <a:off x="2595893" y="3801698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/>
            <p:cNvSpPr/>
            <p:nvPr/>
          </p:nvSpPr>
          <p:spPr>
            <a:xfrm flipV="1">
              <a:off x="2595893" y="4106920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2" name="Straight Connector 301"/>
            <p:cNvCxnSpPr/>
            <p:nvPr/>
          </p:nvCxnSpPr>
          <p:spPr>
            <a:xfrm flipH="1">
              <a:off x="2595893" y="3863702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/>
          </p:nvCxnSpPr>
          <p:spPr>
            <a:xfrm flipH="1">
              <a:off x="2595893" y="4106920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4" name="Straight Arrow Connector 303"/>
            <p:cNvCxnSpPr/>
            <p:nvPr/>
          </p:nvCxnSpPr>
          <p:spPr>
            <a:xfrm>
              <a:off x="2742317" y="3440166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5" name="TextBox 304"/>
                <p:cNvSpPr txBox="1"/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05" name="TextBox 3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3937" b="-8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6" name="TextBox 305"/>
                <p:cNvSpPr txBox="1"/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06" name="TextBox 3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7" name="Oval 306"/>
            <p:cNvSpPr/>
            <p:nvPr/>
          </p:nvSpPr>
          <p:spPr>
            <a:xfrm>
              <a:off x="2706968" y="3945607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8" name="Straight Arrow Connector 307"/>
            <p:cNvCxnSpPr/>
            <p:nvPr/>
          </p:nvCxnSpPr>
          <p:spPr>
            <a:xfrm flipV="1">
              <a:off x="320079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/>
            <p:cNvCxnSpPr/>
            <p:nvPr/>
          </p:nvCxnSpPr>
          <p:spPr>
            <a:xfrm flipV="1">
              <a:off x="309218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Arrow Connector 309"/>
            <p:cNvCxnSpPr/>
            <p:nvPr/>
          </p:nvCxnSpPr>
          <p:spPr>
            <a:xfrm flipV="1">
              <a:off x="298357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Arrow Connector 310"/>
            <p:cNvCxnSpPr/>
            <p:nvPr/>
          </p:nvCxnSpPr>
          <p:spPr>
            <a:xfrm flipV="1">
              <a:off x="287497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Arrow Connector 311"/>
            <p:cNvCxnSpPr/>
            <p:nvPr/>
          </p:nvCxnSpPr>
          <p:spPr>
            <a:xfrm flipV="1">
              <a:off x="276636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Arrow Connector 312"/>
            <p:cNvCxnSpPr/>
            <p:nvPr/>
          </p:nvCxnSpPr>
          <p:spPr>
            <a:xfrm flipV="1">
              <a:off x="265775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Arrow Connector 313"/>
            <p:cNvCxnSpPr/>
            <p:nvPr/>
          </p:nvCxnSpPr>
          <p:spPr>
            <a:xfrm flipV="1">
              <a:off x="254914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Arrow Connector 314"/>
            <p:cNvCxnSpPr/>
            <p:nvPr/>
          </p:nvCxnSpPr>
          <p:spPr>
            <a:xfrm flipV="1">
              <a:off x="244053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Arrow Connector 315"/>
            <p:cNvCxnSpPr/>
            <p:nvPr/>
          </p:nvCxnSpPr>
          <p:spPr>
            <a:xfrm flipV="1">
              <a:off x="233193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Arrow Connector 316"/>
            <p:cNvCxnSpPr/>
            <p:nvPr/>
          </p:nvCxnSpPr>
          <p:spPr>
            <a:xfrm flipV="1">
              <a:off x="222332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/>
            <p:cNvCxnSpPr/>
            <p:nvPr/>
          </p:nvCxnSpPr>
          <p:spPr>
            <a:xfrm flipV="1">
              <a:off x="211471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/>
            <p:cNvCxnSpPr/>
            <p:nvPr/>
          </p:nvCxnSpPr>
          <p:spPr>
            <a:xfrm flipV="1">
              <a:off x="200610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/>
            <p:nvPr/>
          </p:nvCxnSpPr>
          <p:spPr>
            <a:xfrm flipV="1">
              <a:off x="18974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/>
            <p:cNvCxnSpPr/>
            <p:nvPr/>
          </p:nvCxnSpPr>
          <p:spPr>
            <a:xfrm flipV="1">
              <a:off x="178889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/>
            <p:cNvCxnSpPr/>
            <p:nvPr/>
          </p:nvCxnSpPr>
          <p:spPr>
            <a:xfrm flipV="1">
              <a:off x="168028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/>
            <p:cNvCxnSpPr/>
            <p:nvPr/>
          </p:nvCxnSpPr>
          <p:spPr>
            <a:xfrm flipV="1">
              <a:off x="157167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/>
            <p:nvPr/>
          </p:nvCxnSpPr>
          <p:spPr>
            <a:xfrm flipV="1">
              <a:off x="146306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/>
            <p:nvPr/>
          </p:nvCxnSpPr>
          <p:spPr>
            <a:xfrm flipV="1">
              <a:off x="135445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/>
            <p:nvPr/>
          </p:nvCxnSpPr>
          <p:spPr>
            <a:xfrm flipV="1">
              <a:off x="124585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/>
            <p:nvPr/>
          </p:nvCxnSpPr>
          <p:spPr>
            <a:xfrm flipV="1">
              <a:off x="3367106" y="4061788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/>
            <p:nvPr/>
          </p:nvCxnSpPr>
          <p:spPr>
            <a:xfrm flipH="1">
              <a:off x="1245850" y="4428866"/>
              <a:ext cx="206354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9" name="TextBox 328"/>
                <p:cNvSpPr txBox="1"/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29" name="TextBox 3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22222" r="-18519" b="-57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0" name="TextBox 329"/>
                <p:cNvSpPr txBox="1"/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30" name="TextBox 3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1" name="Straight Connector 330"/>
            <p:cNvCxnSpPr/>
            <p:nvPr/>
          </p:nvCxnSpPr>
          <p:spPr>
            <a:xfrm>
              <a:off x="2742316" y="3989643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2" name="TextBox 331"/>
                <p:cNvSpPr txBox="1"/>
                <p:nvPr/>
              </p:nvSpPr>
              <p:spPr>
                <a:xfrm>
                  <a:off x="3731505" y="3875985"/>
                  <a:ext cx="240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32" name="TextBox 3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3875985"/>
                  <a:ext cx="240259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25000" r="-27500" b="-1428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3" name="Arc 332"/>
            <p:cNvSpPr/>
            <p:nvPr/>
          </p:nvSpPr>
          <p:spPr>
            <a:xfrm flipV="1">
              <a:off x="3186091" y="3750481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4" name="Straight Arrow Connector 333"/>
            <p:cNvCxnSpPr/>
            <p:nvPr/>
          </p:nvCxnSpPr>
          <p:spPr>
            <a:xfrm flipV="1">
              <a:off x="33093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5" name="TextBox 334"/>
              <p:cNvSpPr txBox="1"/>
              <p:nvPr/>
            </p:nvSpPr>
            <p:spPr>
              <a:xfrm>
                <a:off x="4101862" y="622192"/>
                <a:ext cx="6974794" cy="711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𝑥𝑥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𝑥𝑡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35" name="TextBox 3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862" y="622192"/>
                <a:ext cx="6974794" cy="711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6" name="TextBox 335"/>
              <p:cNvSpPr txBox="1"/>
              <p:nvPr/>
            </p:nvSpPr>
            <p:spPr>
              <a:xfrm>
                <a:off x="4115230" y="1914646"/>
                <a:ext cx="5675977" cy="9452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336" name="TextBox 3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230" y="1914646"/>
                <a:ext cx="5675977" cy="94525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7881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727848" y="996752"/>
                <a:ext cx="7945830" cy="24642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848" y="996752"/>
                <a:ext cx="7945830" cy="24642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727848" y="4996886"/>
                <a:ext cx="6729022" cy="7347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𝑦𝑦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𝑦𝑡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848" y="4996886"/>
                <a:ext cx="6729022" cy="7347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741216" y="6289340"/>
                <a:ext cx="6891502" cy="14992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216" y="6289340"/>
                <a:ext cx="6891502" cy="14992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Rectangle 114"/>
          <p:cNvSpPr/>
          <p:nvPr/>
        </p:nvSpPr>
        <p:spPr>
          <a:xfrm>
            <a:off x="263352" y="348680"/>
            <a:ext cx="11701300" cy="9469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34" name="Group 333"/>
          <p:cNvGrpSpPr/>
          <p:nvPr/>
        </p:nvGrpSpPr>
        <p:grpSpPr>
          <a:xfrm>
            <a:off x="263352" y="348680"/>
            <a:ext cx="3708412" cy="4916289"/>
            <a:chOff x="263352" y="348680"/>
            <a:chExt cx="3708412" cy="4916289"/>
          </a:xfrm>
        </p:grpSpPr>
        <p:cxnSp>
          <p:nvCxnSpPr>
            <p:cNvPr id="226" name="Straight Connector 225"/>
            <p:cNvCxnSpPr/>
            <p:nvPr/>
          </p:nvCxnSpPr>
          <p:spPr>
            <a:xfrm>
              <a:off x="1173899" y="1176772"/>
              <a:ext cx="0" cy="408819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7" name="Rectangle 226"/>
            <p:cNvSpPr/>
            <p:nvPr/>
          </p:nvSpPr>
          <p:spPr>
            <a:xfrm>
              <a:off x="1176778" y="3901206"/>
              <a:ext cx="2190328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/>
            <p:cNvCxnSpPr/>
            <p:nvPr/>
          </p:nvCxnSpPr>
          <p:spPr>
            <a:xfrm flipH="1">
              <a:off x="1176778" y="5012941"/>
              <a:ext cx="21903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TextBox 228"/>
                <p:cNvSpPr txBox="1"/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29" name="TextBox 2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0" name="Straight Arrow Connector 229"/>
            <p:cNvCxnSpPr/>
            <p:nvPr/>
          </p:nvCxnSpPr>
          <p:spPr>
            <a:xfrm flipH="1">
              <a:off x="1176778" y="4633156"/>
              <a:ext cx="156553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1" name="TextBox 230"/>
                <p:cNvSpPr txBox="1"/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231" name="TextBox 2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2" name="Rectangle 231"/>
            <p:cNvSpPr/>
            <p:nvPr/>
          </p:nvSpPr>
          <p:spPr>
            <a:xfrm>
              <a:off x="623906" y="1439221"/>
              <a:ext cx="2743200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471506" y="1216556"/>
              <a:ext cx="152400" cy="808993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4" name="Straight Arrow Connector 233"/>
            <p:cNvCxnSpPr/>
            <p:nvPr/>
          </p:nvCxnSpPr>
          <p:spPr>
            <a:xfrm flipV="1">
              <a:off x="33093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/>
          </p:nvCxnSpPr>
          <p:spPr>
            <a:xfrm>
              <a:off x="623906" y="1216557"/>
              <a:ext cx="0" cy="8089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/>
            <p:nvPr/>
          </p:nvCxnSpPr>
          <p:spPr>
            <a:xfrm flipH="1">
              <a:off x="623906" y="2441339"/>
              <a:ext cx="27432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>
              <a:off x="3367106" y="1521357"/>
              <a:ext cx="0" cy="108025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/>
                <p:cNvSpPr txBox="1"/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8" name="TextBox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9" name="TextBox 238"/>
                <p:cNvSpPr txBox="1"/>
                <p:nvPr/>
              </p:nvSpPr>
              <p:spPr>
                <a:xfrm>
                  <a:off x="3402569" y="1837295"/>
                  <a:ext cx="27507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9" name="TextBox 2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1837295"/>
                  <a:ext cx="275075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15556" r="-2222" b="-1111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0" name="Rectangle 239"/>
            <p:cNvSpPr/>
            <p:nvPr/>
          </p:nvSpPr>
          <p:spPr>
            <a:xfrm>
              <a:off x="2595893" y="1333412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 flipV="1">
              <a:off x="2595893" y="1638634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2" name="Straight Connector 241"/>
            <p:cNvCxnSpPr/>
            <p:nvPr/>
          </p:nvCxnSpPr>
          <p:spPr>
            <a:xfrm flipH="1">
              <a:off x="2595893" y="1395416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 flipH="1">
              <a:off x="2595893" y="1638634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4" name="Straight Arrow Connector 243"/>
            <p:cNvCxnSpPr/>
            <p:nvPr/>
          </p:nvCxnSpPr>
          <p:spPr>
            <a:xfrm>
              <a:off x="2742317" y="971880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TextBox 244"/>
                <p:cNvSpPr txBox="1"/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45" name="TextBox 2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3937" b="-8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6" name="Straight Arrow Connector 245"/>
            <p:cNvCxnSpPr/>
            <p:nvPr/>
          </p:nvCxnSpPr>
          <p:spPr>
            <a:xfrm flipH="1">
              <a:off x="623907" y="2148880"/>
              <a:ext cx="211840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7" name="TextBox 246"/>
                <p:cNvSpPr txBox="1"/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7" name="TextBox 2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8" name="Oval 247"/>
            <p:cNvSpPr/>
            <p:nvPr/>
          </p:nvSpPr>
          <p:spPr>
            <a:xfrm>
              <a:off x="270696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113867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0" name="Straight Arrow Connector 249"/>
            <p:cNvCxnSpPr/>
            <p:nvPr/>
          </p:nvCxnSpPr>
          <p:spPr>
            <a:xfrm flipV="1">
              <a:off x="320079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Arrow Connector 250"/>
            <p:cNvCxnSpPr/>
            <p:nvPr/>
          </p:nvCxnSpPr>
          <p:spPr>
            <a:xfrm flipV="1">
              <a:off x="309218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/>
            <p:cNvCxnSpPr/>
            <p:nvPr/>
          </p:nvCxnSpPr>
          <p:spPr>
            <a:xfrm flipV="1">
              <a:off x="298357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/>
            <p:nvPr/>
          </p:nvCxnSpPr>
          <p:spPr>
            <a:xfrm flipV="1">
              <a:off x="287497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/>
            <p:cNvCxnSpPr/>
            <p:nvPr/>
          </p:nvCxnSpPr>
          <p:spPr>
            <a:xfrm flipV="1">
              <a:off x="276636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/>
            <p:cNvCxnSpPr/>
            <p:nvPr/>
          </p:nvCxnSpPr>
          <p:spPr>
            <a:xfrm flipV="1">
              <a:off x="265775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/>
            <p:cNvCxnSpPr/>
            <p:nvPr/>
          </p:nvCxnSpPr>
          <p:spPr>
            <a:xfrm flipV="1">
              <a:off x="254914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/>
            <p:cNvCxnSpPr/>
            <p:nvPr/>
          </p:nvCxnSpPr>
          <p:spPr>
            <a:xfrm flipV="1">
              <a:off x="244053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/>
            <p:cNvCxnSpPr/>
            <p:nvPr/>
          </p:nvCxnSpPr>
          <p:spPr>
            <a:xfrm flipV="1">
              <a:off x="233193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/>
            <p:cNvCxnSpPr/>
            <p:nvPr/>
          </p:nvCxnSpPr>
          <p:spPr>
            <a:xfrm flipV="1">
              <a:off x="222332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259"/>
            <p:cNvCxnSpPr/>
            <p:nvPr/>
          </p:nvCxnSpPr>
          <p:spPr>
            <a:xfrm flipV="1">
              <a:off x="211471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/>
            <p:cNvCxnSpPr/>
            <p:nvPr/>
          </p:nvCxnSpPr>
          <p:spPr>
            <a:xfrm flipV="1">
              <a:off x="200610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/>
            <p:cNvCxnSpPr/>
            <p:nvPr/>
          </p:nvCxnSpPr>
          <p:spPr>
            <a:xfrm flipV="1">
              <a:off x="18974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/>
            <p:cNvCxnSpPr/>
            <p:nvPr/>
          </p:nvCxnSpPr>
          <p:spPr>
            <a:xfrm flipV="1">
              <a:off x="178889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/>
            <p:cNvCxnSpPr/>
            <p:nvPr/>
          </p:nvCxnSpPr>
          <p:spPr>
            <a:xfrm flipV="1">
              <a:off x="168028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/>
            <p:cNvCxnSpPr/>
            <p:nvPr/>
          </p:nvCxnSpPr>
          <p:spPr>
            <a:xfrm flipV="1">
              <a:off x="157167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/>
            <p:cNvCxnSpPr/>
            <p:nvPr/>
          </p:nvCxnSpPr>
          <p:spPr>
            <a:xfrm flipV="1">
              <a:off x="146306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/>
            <p:cNvCxnSpPr/>
            <p:nvPr/>
          </p:nvCxnSpPr>
          <p:spPr>
            <a:xfrm flipV="1">
              <a:off x="135445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/>
            <p:cNvCxnSpPr/>
            <p:nvPr/>
          </p:nvCxnSpPr>
          <p:spPr>
            <a:xfrm flipV="1">
              <a:off x="124585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/>
            <p:cNvCxnSpPr/>
            <p:nvPr/>
          </p:nvCxnSpPr>
          <p:spPr>
            <a:xfrm flipV="1">
              <a:off x="113724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/>
            <p:cNvCxnSpPr/>
            <p:nvPr/>
          </p:nvCxnSpPr>
          <p:spPr>
            <a:xfrm flipV="1">
              <a:off x="102863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/>
            <p:cNvCxnSpPr/>
            <p:nvPr/>
          </p:nvCxnSpPr>
          <p:spPr>
            <a:xfrm flipV="1">
              <a:off x="92002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/>
            <p:cNvCxnSpPr/>
            <p:nvPr/>
          </p:nvCxnSpPr>
          <p:spPr>
            <a:xfrm flipV="1">
              <a:off x="81141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/>
            <p:cNvCxnSpPr/>
            <p:nvPr/>
          </p:nvCxnSpPr>
          <p:spPr>
            <a:xfrm flipV="1">
              <a:off x="70281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/>
            <p:cNvCxnSpPr/>
            <p:nvPr/>
          </p:nvCxnSpPr>
          <p:spPr>
            <a:xfrm flipV="1">
              <a:off x="3367106" y="159350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5" name="Straight Arrow Connector 274"/>
            <p:cNvCxnSpPr/>
            <p:nvPr/>
          </p:nvCxnSpPr>
          <p:spPr>
            <a:xfrm flipH="1">
              <a:off x="702810" y="1960580"/>
              <a:ext cx="260658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6" name="TextBox 275"/>
                <p:cNvSpPr txBox="1"/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6" name="TextBox 2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22222" r="-18519" b="-57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7" name="TextBox 276"/>
                <p:cNvSpPr txBox="1"/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7" name="TextBox 2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8" name="Straight Connector 277"/>
            <p:cNvCxnSpPr/>
            <p:nvPr/>
          </p:nvCxnSpPr>
          <p:spPr>
            <a:xfrm>
              <a:off x="623906" y="675082"/>
              <a:ext cx="0" cy="192653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9" name="TextBox 278"/>
                <p:cNvSpPr txBox="1"/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9" name="TextBox 2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0" name="Straight Connector 279"/>
            <p:cNvCxnSpPr/>
            <p:nvPr/>
          </p:nvCxnSpPr>
          <p:spPr>
            <a:xfrm>
              <a:off x="2742316" y="1521357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1" name="Straight Arrow Connector 280"/>
            <p:cNvCxnSpPr/>
            <p:nvPr/>
          </p:nvCxnSpPr>
          <p:spPr>
            <a:xfrm flipH="1">
              <a:off x="623908" y="1320788"/>
              <a:ext cx="55287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2" name="TextBox 281"/>
                <p:cNvSpPr txBox="1"/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2" name="TextBox 2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3" name="Straight Arrow Connector 282"/>
            <p:cNvCxnSpPr/>
            <p:nvPr/>
          </p:nvCxnSpPr>
          <p:spPr>
            <a:xfrm>
              <a:off x="620388" y="864352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4" name="TextBox 283"/>
                <p:cNvSpPr txBox="1"/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4" name="TextBox 2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5" name="Straight Arrow Connector 284"/>
            <p:cNvCxnSpPr/>
            <p:nvPr/>
          </p:nvCxnSpPr>
          <p:spPr>
            <a:xfrm rot="5400000" flipH="1" flipV="1">
              <a:off x="474901" y="710058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6" name="Oval 285"/>
            <p:cNvSpPr/>
            <p:nvPr/>
          </p:nvSpPr>
          <p:spPr>
            <a:xfrm>
              <a:off x="546017" y="787408"/>
              <a:ext cx="153888" cy="153888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9" name="TextBox 288"/>
                <p:cNvSpPr txBox="1"/>
                <p:nvPr/>
              </p:nvSpPr>
              <p:spPr>
                <a:xfrm>
                  <a:off x="263352" y="693272"/>
                  <a:ext cx="3288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9" name="TextBox 2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352" y="693272"/>
                  <a:ext cx="328808" cy="307777"/>
                </a:xfrm>
                <a:prstGeom prst="rect">
                  <a:avLst/>
                </a:prstGeom>
                <a:blipFill>
                  <a:blip r:embed="rId16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0" name="Arc 289"/>
            <p:cNvSpPr/>
            <p:nvPr/>
          </p:nvSpPr>
          <p:spPr>
            <a:xfrm flipV="1">
              <a:off x="3186091" y="1281395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1" name="TextBox 290"/>
                <p:cNvSpPr txBox="1"/>
                <p:nvPr/>
              </p:nvSpPr>
              <p:spPr>
                <a:xfrm>
                  <a:off x="3731505" y="1407699"/>
                  <a:ext cx="240259" cy="232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1" name="TextBox 2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1407699"/>
                  <a:ext cx="240259" cy="232436"/>
                </a:xfrm>
                <a:prstGeom prst="rect">
                  <a:avLst/>
                </a:prstGeom>
                <a:blipFill>
                  <a:blip r:embed="rId17"/>
                  <a:stretch>
                    <a:fillRect l="-25000" r="-30000" b="-184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2" name="TextBox 291"/>
                <p:cNvSpPr txBox="1"/>
                <p:nvPr/>
              </p:nvSpPr>
              <p:spPr>
                <a:xfrm>
                  <a:off x="919822" y="3204553"/>
                  <a:ext cx="20191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2" name="TextBox 2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22" y="3204553"/>
                  <a:ext cx="201914" cy="215444"/>
                </a:xfrm>
                <a:prstGeom prst="rect">
                  <a:avLst/>
                </a:prstGeom>
                <a:blipFill>
                  <a:blip r:embed="rId18"/>
                  <a:stretch>
                    <a:fillRect l="-21212" b="-85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3" name="Straight Arrow Connector 292"/>
            <p:cNvCxnSpPr/>
            <p:nvPr/>
          </p:nvCxnSpPr>
          <p:spPr>
            <a:xfrm>
              <a:off x="1173899" y="321368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4" name="Arc 293"/>
            <p:cNvSpPr/>
            <p:nvPr/>
          </p:nvSpPr>
          <p:spPr>
            <a:xfrm flipH="1" flipV="1">
              <a:off x="831546" y="3724273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TextBox 294"/>
                <p:cNvSpPr txBox="1"/>
                <p:nvPr/>
              </p:nvSpPr>
              <p:spPr>
                <a:xfrm>
                  <a:off x="543514" y="3850577"/>
                  <a:ext cx="240259" cy="232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5" name="TextBox 2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514" y="3850577"/>
                  <a:ext cx="240259" cy="232436"/>
                </a:xfrm>
                <a:prstGeom prst="rect">
                  <a:avLst/>
                </a:prstGeom>
                <a:blipFill>
                  <a:blip r:embed="rId19"/>
                  <a:stretch>
                    <a:fillRect l="-22500" r="-12500" b="-184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6" name="TextBox 295"/>
                <p:cNvSpPr txBox="1"/>
                <p:nvPr/>
              </p:nvSpPr>
              <p:spPr>
                <a:xfrm>
                  <a:off x="343175" y="348680"/>
                  <a:ext cx="32637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6" name="TextBox 2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75" y="348680"/>
                  <a:ext cx="326371" cy="30777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7" name="Straight Connector 296"/>
            <p:cNvCxnSpPr/>
            <p:nvPr/>
          </p:nvCxnSpPr>
          <p:spPr>
            <a:xfrm>
              <a:off x="3367106" y="3989643"/>
              <a:ext cx="0" cy="127532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TextBox 297"/>
                <p:cNvSpPr txBox="1"/>
                <p:nvPr/>
              </p:nvSpPr>
              <p:spPr>
                <a:xfrm>
                  <a:off x="3402569" y="4305581"/>
                  <a:ext cx="27507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8" name="TextBox 2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4305581"/>
                  <a:ext cx="275075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15556" r="-2222" b="-1111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9" name="Rectangle 298"/>
            <p:cNvSpPr/>
            <p:nvPr/>
          </p:nvSpPr>
          <p:spPr>
            <a:xfrm>
              <a:off x="2595893" y="3801698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/>
            <p:cNvSpPr/>
            <p:nvPr/>
          </p:nvSpPr>
          <p:spPr>
            <a:xfrm flipV="1">
              <a:off x="2595893" y="4106920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/>
            <p:cNvCxnSpPr/>
            <p:nvPr/>
          </p:nvCxnSpPr>
          <p:spPr>
            <a:xfrm flipH="1">
              <a:off x="2595893" y="3863702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 flipH="1">
              <a:off x="2595893" y="4106920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3" name="Straight Arrow Connector 302"/>
            <p:cNvCxnSpPr/>
            <p:nvPr/>
          </p:nvCxnSpPr>
          <p:spPr>
            <a:xfrm>
              <a:off x="2742317" y="3440166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4" name="TextBox 303"/>
                <p:cNvSpPr txBox="1"/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04" name="TextBox 3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3937" b="-8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5" name="TextBox 304"/>
                <p:cNvSpPr txBox="1"/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05" name="TextBox 3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6" name="Oval 305"/>
            <p:cNvSpPr/>
            <p:nvPr/>
          </p:nvSpPr>
          <p:spPr>
            <a:xfrm>
              <a:off x="2706968" y="3945607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Arrow Connector 306"/>
            <p:cNvCxnSpPr/>
            <p:nvPr/>
          </p:nvCxnSpPr>
          <p:spPr>
            <a:xfrm flipV="1">
              <a:off x="320079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Arrow Connector 307"/>
            <p:cNvCxnSpPr/>
            <p:nvPr/>
          </p:nvCxnSpPr>
          <p:spPr>
            <a:xfrm flipV="1">
              <a:off x="309218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/>
            <p:cNvCxnSpPr/>
            <p:nvPr/>
          </p:nvCxnSpPr>
          <p:spPr>
            <a:xfrm flipV="1">
              <a:off x="298357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Arrow Connector 309"/>
            <p:cNvCxnSpPr/>
            <p:nvPr/>
          </p:nvCxnSpPr>
          <p:spPr>
            <a:xfrm flipV="1">
              <a:off x="287497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Arrow Connector 310"/>
            <p:cNvCxnSpPr/>
            <p:nvPr/>
          </p:nvCxnSpPr>
          <p:spPr>
            <a:xfrm flipV="1">
              <a:off x="276636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Arrow Connector 311"/>
            <p:cNvCxnSpPr/>
            <p:nvPr/>
          </p:nvCxnSpPr>
          <p:spPr>
            <a:xfrm flipV="1">
              <a:off x="265775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Arrow Connector 312"/>
            <p:cNvCxnSpPr/>
            <p:nvPr/>
          </p:nvCxnSpPr>
          <p:spPr>
            <a:xfrm flipV="1">
              <a:off x="254914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Arrow Connector 313"/>
            <p:cNvCxnSpPr/>
            <p:nvPr/>
          </p:nvCxnSpPr>
          <p:spPr>
            <a:xfrm flipV="1">
              <a:off x="244053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Arrow Connector 314"/>
            <p:cNvCxnSpPr/>
            <p:nvPr/>
          </p:nvCxnSpPr>
          <p:spPr>
            <a:xfrm flipV="1">
              <a:off x="233193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Arrow Connector 315"/>
            <p:cNvCxnSpPr/>
            <p:nvPr/>
          </p:nvCxnSpPr>
          <p:spPr>
            <a:xfrm flipV="1">
              <a:off x="222332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Arrow Connector 316"/>
            <p:cNvCxnSpPr/>
            <p:nvPr/>
          </p:nvCxnSpPr>
          <p:spPr>
            <a:xfrm flipV="1">
              <a:off x="211471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/>
            <p:cNvCxnSpPr/>
            <p:nvPr/>
          </p:nvCxnSpPr>
          <p:spPr>
            <a:xfrm flipV="1">
              <a:off x="200610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/>
            <p:cNvCxnSpPr/>
            <p:nvPr/>
          </p:nvCxnSpPr>
          <p:spPr>
            <a:xfrm flipV="1">
              <a:off x="18974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/>
            <p:nvPr/>
          </p:nvCxnSpPr>
          <p:spPr>
            <a:xfrm flipV="1">
              <a:off x="178889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/>
            <p:cNvCxnSpPr/>
            <p:nvPr/>
          </p:nvCxnSpPr>
          <p:spPr>
            <a:xfrm flipV="1">
              <a:off x="168028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/>
            <p:cNvCxnSpPr/>
            <p:nvPr/>
          </p:nvCxnSpPr>
          <p:spPr>
            <a:xfrm flipV="1">
              <a:off x="157167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/>
            <p:cNvCxnSpPr/>
            <p:nvPr/>
          </p:nvCxnSpPr>
          <p:spPr>
            <a:xfrm flipV="1">
              <a:off x="146306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/>
            <p:nvPr/>
          </p:nvCxnSpPr>
          <p:spPr>
            <a:xfrm flipV="1">
              <a:off x="135445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/>
            <p:nvPr/>
          </p:nvCxnSpPr>
          <p:spPr>
            <a:xfrm flipV="1">
              <a:off x="124585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/>
            <p:nvPr/>
          </p:nvCxnSpPr>
          <p:spPr>
            <a:xfrm flipV="1">
              <a:off x="3367106" y="4061788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/>
            <p:nvPr/>
          </p:nvCxnSpPr>
          <p:spPr>
            <a:xfrm flipH="1">
              <a:off x="1245850" y="4428866"/>
              <a:ext cx="206354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8" name="TextBox 327"/>
                <p:cNvSpPr txBox="1"/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28" name="TextBox 3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22222" r="-18519" b="-57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9" name="TextBox 328"/>
                <p:cNvSpPr txBox="1"/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29" name="TextBox 3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0" name="Straight Connector 329"/>
            <p:cNvCxnSpPr/>
            <p:nvPr/>
          </p:nvCxnSpPr>
          <p:spPr>
            <a:xfrm>
              <a:off x="2742316" y="3989643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1" name="TextBox 330"/>
                <p:cNvSpPr txBox="1"/>
                <p:nvPr/>
              </p:nvSpPr>
              <p:spPr>
                <a:xfrm>
                  <a:off x="3731505" y="3875985"/>
                  <a:ext cx="240259" cy="232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31" name="TextBox 3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3875985"/>
                  <a:ext cx="240259" cy="232436"/>
                </a:xfrm>
                <a:prstGeom prst="rect">
                  <a:avLst/>
                </a:prstGeom>
                <a:blipFill>
                  <a:blip r:embed="rId17"/>
                  <a:stretch>
                    <a:fillRect l="-25000" r="-30000" b="-184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2" name="Arc 331"/>
            <p:cNvSpPr/>
            <p:nvPr/>
          </p:nvSpPr>
          <p:spPr>
            <a:xfrm flipV="1">
              <a:off x="3186091" y="3750481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3" name="Straight Arrow Connector 332"/>
            <p:cNvCxnSpPr/>
            <p:nvPr/>
          </p:nvCxnSpPr>
          <p:spPr>
            <a:xfrm flipV="1">
              <a:off x="33093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Oval 2"/>
            <p:cNvSpPr/>
            <p:nvPr/>
          </p:nvSpPr>
          <p:spPr>
            <a:xfrm>
              <a:off x="602128" y="84114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678826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TextBox 230"/>
              <p:cNvSpPr txBox="1"/>
              <p:nvPr/>
            </p:nvSpPr>
            <p:spPr>
              <a:xfrm>
                <a:off x="4170017" y="3515085"/>
                <a:ext cx="5274355" cy="52042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𝑦𝑦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b="0" dirty="0" smtClean="0"/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𝑦𝑦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31" name="TextBox 2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017" y="3515085"/>
                <a:ext cx="5274355" cy="5204245"/>
              </a:xfrm>
              <a:prstGeom prst="rect">
                <a:avLst/>
              </a:prstGeom>
              <a:blipFill>
                <a:blip r:embed="rId2"/>
                <a:stretch>
                  <a:fillRect l="-150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Rectangle 114"/>
          <p:cNvSpPr/>
          <p:nvPr/>
        </p:nvSpPr>
        <p:spPr>
          <a:xfrm>
            <a:off x="263352" y="348680"/>
            <a:ext cx="11701300" cy="9469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43" name="Group 442"/>
          <p:cNvGrpSpPr/>
          <p:nvPr/>
        </p:nvGrpSpPr>
        <p:grpSpPr>
          <a:xfrm>
            <a:off x="263352" y="348680"/>
            <a:ext cx="3708412" cy="4916289"/>
            <a:chOff x="263352" y="348680"/>
            <a:chExt cx="3708412" cy="4916289"/>
          </a:xfrm>
        </p:grpSpPr>
        <p:cxnSp>
          <p:nvCxnSpPr>
            <p:cNvPr id="444" name="Straight Connector 443"/>
            <p:cNvCxnSpPr/>
            <p:nvPr/>
          </p:nvCxnSpPr>
          <p:spPr>
            <a:xfrm>
              <a:off x="1173899" y="1176772"/>
              <a:ext cx="0" cy="408819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5" name="Rectangle 444"/>
            <p:cNvSpPr/>
            <p:nvPr/>
          </p:nvSpPr>
          <p:spPr>
            <a:xfrm>
              <a:off x="1176778" y="3901206"/>
              <a:ext cx="2190328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6" name="Straight Arrow Connector 445"/>
            <p:cNvCxnSpPr/>
            <p:nvPr/>
          </p:nvCxnSpPr>
          <p:spPr>
            <a:xfrm flipH="1">
              <a:off x="1176778" y="5012941"/>
              <a:ext cx="21903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7" name="TextBox 446"/>
                <p:cNvSpPr txBox="1"/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47" name="TextBox 4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8" name="Straight Arrow Connector 447"/>
            <p:cNvCxnSpPr/>
            <p:nvPr/>
          </p:nvCxnSpPr>
          <p:spPr>
            <a:xfrm flipH="1">
              <a:off x="1176778" y="4633156"/>
              <a:ext cx="156553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9" name="TextBox 448"/>
                <p:cNvSpPr txBox="1"/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449" name="TextBox 4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0" name="Rectangle 449"/>
            <p:cNvSpPr/>
            <p:nvPr/>
          </p:nvSpPr>
          <p:spPr>
            <a:xfrm>
              <a:off x="623906" y="1439221"/>
              <a:ext cx="2743200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Rectangle 450"/>
            <p:cNvSpPr/>
            <p:nvPr/>
          </p:nvSpPr>
          <p:spPr>
            <a:xfrm>
              <a:off x="471506" y="1216556"/>
              <a:ext cx="152400" cy="808993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2" name="Straight Arrow Connector 451"/>
            <p:cNvCxnSpPr/>
            <p:nvPr/>
          </p:nvCxnSpPr>
          <p:spPr>
            <a:xfrm flipV="1">
              <a:off x="33093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Connector 452"/>
            <p:cNvCxnSpPr/>
            <p:nvPr/>
          </p:nvCxnSpPr>
          <p:spPr>
            <a:xfrm>
              <a:off x="623906" y="1216557"/>
              <a:ext cx="0" cy="8089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4" name="Straight Arrow Connector 453"/>
            <p:cNvCxnSpPr/>
            <p:nvPr/>
          </p:nvCxnSpPr>
          <p:spPr>
            <a:xfrm flipH="1">
              <a:off x="623906" y="2441339"/>
              <a:ext cx="27432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Connector 454"/>
            <p:cNvCxnSpPr/>
            <p:nvPr/>
          </p:nvCxnSpPr>
          <p:spPr>
            <a:xfrm>
              <a:off x="3367106" y="1521357"/>
              <a:ext cx="0" cy="108025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6" name="TextBox 455"/>
                <p:cNvSpPr txBox="1"/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56" name="TextBox 4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7" name="TextBox 456"/>
                <p:cNvSpPr txBox="1"/>
                <p:nvPr/>
              </p:nvSpPr>
              <p:spPr>
                <a:xfrm>
                  <a:off x="3402569" y="1837295"/>
                  <a:ext cx="27507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57" name="TextBox 4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1837295"/>
                  <a:ext cx="275075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15556" r="-2222" b="-1111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8" name="Rectangle 457"/>
            <p:cNvSpPr/>
            <p:nvPr/>
          </p:nvSpPr>
          <p:spPr>
            <a:xfrm>
              <a:off x="2595893" y="1333412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Rectangle 458"/>
            <p:cNvSpPr/>
            <p:nvPr/>
          </p:nvSpPr>
          <p:spPr>
            <a:xfrm flipV="1">
              <a:off x="2595893" y="1638634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0" name="Straight Connector 459"/>
            <p:cNvCxnSpPr/>
            <p:nvPr/>
          </p:nvCxnSpPr>
          <p:spPr>
            <a:xfrm flipH="1">
              <a:off x="2595893" y="1395416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1" name="Straight Connector 460"/>
            <p:cNvCxnSpPr/>
            <p:nvPr/>
          </p:nvCxnSpPr>
          <p:spPr>
            <a:xfrm flipH="1">
              <a:off x="2595893" y="1638634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2" name="Straight Arrow Connector 461"/>
            <p:cNvCxnSpPr/>
            <p:nvPr/>
          </p:nvCxnSpPr>
          <p:spPr>
            <a:xfrm>
              <a:off x="2742317" y="971880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3" name="TextBox 462"/>
                <p:cNvSpPr txBox="1"/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63" name="TextBox 4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3937" b="-8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4" name="Straight Arrow Connector 463"/>
            <p:cNvCxnSpPr/>
            <p:nvPr/>
          </p:nvCxnSpPr>
          <p:spPr>
            <a:xfrm flipH="1">
              <a:off x="623907" y="2148880"/>
              <a:ext cx="211840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5" name="TextBox 464"/>
                <p:cNvSpPr txBox="1"/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65" name="TextBox 4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6" name="Oval 465"/>
            <p:cNvSpPr/>
            <p:nvPr/>
          </p:nvSpPr>
          <p:spPr>
            <a:xfrm>
              <a:off x="270696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/>
            <p:cNvSpPr/>
            <p:nvPr/>
          </p:nvSpPr>
          <p:spPr>
            <a:xfrm>
              <a:off x="113867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8" name="Straight Arrow Connector 467"/>
            <p:cNvCxnSpPr/>
            <p:nvPr/>
          </p:nvCxnSpPr>
          <p:spPr>
            <a:xfrm flipV="1">
              <a:off x="320079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Arrow Connector 468"/>
            <p:cNvCxnSpPr/>
            <p:nvPr/>
          </p:nvCxnSpPr>
          <p:spPr>
            <a:xfrm flipV="1">
              <a:off x="309218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Arrow Connector 469"/>
            <p:cNvCxnSpPr/>
            <p:nvPr/>
          </p:nvCxnSpPr>
          <p:spPr>
            <a:xfrm flipV="1">
              <a:off x="298357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Arrow Connector 470"/>
            <p:cNvCxnSpPr/>
            <p:nvPr/>
          </p:nvCxnSpPr>
          <p:spPr>
            <a:xfrm flipV="1">
              <a:off x="287497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Arrow Connector 471"/>
            <p:cNvCxnSpPr/>
            <p:nvPr/>
          </p:nvCxnSpPr>
          <p:spPr>
            <a:xfrm flipV="1">
              <a:off x="276636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Arrow Connector 472"/>
            <p:cNvCxnSpPr/>
            <p:nvPr/>
          </p:nvCxnSpPr>
          <p:spPr>
            <a:xfrm flipV="1">
              <a:off x="265775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Straight Arrow Connector 473"/>
            <p:cNvCxnSpPr/>
            <p:nvPr/>
          </p:nvCxnSpPr>
          <p:spPr>
            <a:xfrm flipV="1">
              <a:off x="254914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Arrow Connector 474"/>
            <p:cNvCxnSpPr/>
            <p:nvPr/>
          </p:nvCxnSpPr>
          <p:spPr>
            <a:xfrm flipV="1">
              <a:off x="244053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Straight Arrow Connector 475"/>
            <p:cNvCxnSpPr/>
            <p:nvPr/>
          </p:nvCxnSpPr>
          <p:spPr>
            <a:xfrm flipV="1">
              <a:off x="233193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Straight Arrow Connector 476"/>
            <p:cNvCxnSpPr/>
            <p:nvPr/>
          </p:nvCxnSpPr>
          <p:spPr>
            <a:xfrm flipV="1">
              <a:off x="222332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Straight Arrow Connector 477"/>
            <p:cNvCxnSpPr/>
            <p:nvPr/>
          </p:nvCxnSpPr>
          <p:spPr>
            <a:xfrm flipV="1">
              <a:off x="211471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Arrow Connector 478"/>
            <p:cNvCxnSpPr/>
            <p:nvPr/>
          </p:nvCxnSpPr>
          <p:spPr>
            <a:xfrm flipV="1">
              <a:off x="200610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Straight Arrow Connector 479"/>
            <p:cNvCxnSpPr/>
            <p:nvPr/>
          </p:nvCxnSpPr>
          <p:spPr>
            <a:xfrm flipV="1">
              <a:off x="18974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Arrow Connector 480"/>
            <p:cNvCxnSpPr/>
            <p:nvPr/>
          </p:nvCxnSpPr>
          <p:spPr>
            <a:xfrm flipV="1">
              <a:off x="178889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Arrow Connector 481"/>
            <p:cNvCxnSpPr/>
            <p:nvPr/>
          </p:nvCxnSpPr>
          <p:spPr>
            <a:xfrm flipV="1">
              <a:off x="168028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Straight Arrow Connector 482"/>
            <p:cNvCxnSpPr/>
            <p:nvPr/>
          </p:nvCxnSpPr>
          <p:spPr>
            <a:xfrm flipV="1">
              <a:off x="157167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Arrow Connector 483"/>
            <p:cNvCxnSpPr/>
            <p:nvPr/>
          </p:nvCxnSpPr>
          <p:spPr>
            <a:xfrm flipV="1">
              <a:off x="146306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Arrow Connector 484"/>
            <p:cNvCxnSpPr/>
            <p:nvPr/>
          </p:nvCxnSpPr>
          <p:spPr>
            <a:xfrm flipV="1">
              <a:off x="135445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Arrow Connector 485"/>
            <p:cNvCxnSpPr/>
            <p:nvPr/>
          </p:nvCxnSpPr>
          <p:spPr>
            <a:xfrm flipV="1">
              <a:off x="124585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Arrow Connector 486"/>
            <p:cNvCxnSpPr/>
            <p:nvPr/>
          </p:nvCxnSpPr>
          <p:spPr>
            <a:xfrm flipV="1">
              <a:off x="113724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Arrow Connector 487"/>
            <p:cNvCxnSpPr/>
            <p:nvPr/>
          </p:nvCxnSpPr>
          <p:spPr>
            <a:xfrm flipV="1">
              <a:off x="102863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Arrow Connector 488"/>
            <p:cNvCxnSpPr/>
            <p:nvPr/>
          </p:nvCxnSpPr>
          <p:spPr>
            <a:xfrm flipV="1">
              <a:off x="92002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Arrow Connector 489"/>
            <p:cNvCxnSpPr/>
            <p:nvPr/>
          </p:nvCxnSpPr>
          <p:spPr>
            <a:xfrm flipV="1">
              <a:off x="81141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Straight Arrow Connector 490"/>
            <p:cNvCxnSpPr/>
            <p:nvPr/>
          </p:nvCxnSpPr>
          <p:spPr>
            <a:xfrm flipV="1">
              <a:off x="70281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Arrow Connector 491"/>
            <p:cNvCxnSpPr/>
            <p:nvPr/>
          </p:nvCxnSpPr>
          <p:spPr>
            <a:xfrm flipV="1">
              <a:off x="3367106" y="159350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3" name="Straight Arrow Connector 492"/>
            <p:cNvCxnSpPr/>
            <p:nvPr/>
          </p:nvCxnSpPr>
          <p:spPr>
            <a:xfrm flipH="1">
              <a:off x="702810" y="1960580"/>
              <a:ext cx="260658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4" name="TextBox 493"/>
                <p:cNvSpPr txBox="1"/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94" name="TextBox 4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22222" r="-18519" b="-57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5" name="TextBox 494"/>
                <p:cNvSpPr txBox="1"/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95" name="TextBox 4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6" name="Straight Connector 495"/>
            <p:cNvCxnSpPr/>
            <p:nvPr/>
          </p:nvCxnSpPr>
          <p:spPr>
            <a:xfrm>
              <a:off x="623906" y="675082"/>
              <a:ext cx="0" cy="192653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7" name="TextBox 496"/>
                <p:cNvSpPr txBox="1"/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97" name="TextBox 4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8" name="Straight Connector 497"/>
            <p:cNvCxnSpPr/>
            <p:nvPr/>
          </p:nvCxnSpPr>
          <p:spPr>
            <a:xfrm>
              <a:off x="2742316" y="1521357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9" name="Straight Arrow Connector 498"/>
            <p:cNvCxnSpPr/>
            <p:nvPr/>
          </p:nvCxnSpPr>
          <p:spPr>
            <a:xfrm flipH="1">
              <a:off x="623908" y="1320788"/>
              <a:ext cx="55287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0" name="TextBox 499"/>
                <p:cNvSpPr txBox="1"/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00" name="TextBox 4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1" name="Straight Arrow Connector 500"/>
            <p:cNvCxnSpPr/>
            <p:nvPr/>
          </p:nvCxnSpPr>
          <p:spPr>
            <a:xfrm>
              <a:off x="620388" y="864352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2" name="TextBox 501"/>
                <p:cNvSpPr txBox="1"/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02" name="TextBox 5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3" name="Straight Arrow Connector 502"/>
            <p:cNvCxnSpPr/>
            <p:nvPr/>
          </p:nvCxnSpPr>
          <p:spPr>
            <a:xfrm rot="5400000" flipH="1" flipV="1">
              <a:off x="474901" y="710058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4" name="Oval 503"/>
            <p:cNvSpPr/>
            <p:nvPr/>
          </p:nvSpPr>
          <p:spPr>
            <a:xfrm>
              <a:off x="546017" y="787408"/>
              <a:ext cx="153888" cy="153888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5" name="TextBox 504"/>
                <p:cNvSpPr txBox="1"/>
                <p:nvPr/>
              </p:nvSpPr>
              <p:spPr>
                <a:xfrm>
                  <a:off x="263352" y="693272"/>
                  <a:ext cx="3288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05" name="TextBox 5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352" y="693272"/>
                  <a:ext cx="328808" cy="307777"/>
                </a:xfrm>
                <a:prstGeom prst="rect">
                  <a:avLst/>
                </a:prstGeom>
                <a:blipFill>
                  <a:blip r:embed="rId14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6" name="Arc 505"/>
            <p:cNvSpPr/>
            <p:nvPr/>
          </p:nvSpPr>
          <p:spPr>
            <a:xfrm flipV="1">
              <a:off x="3186091" y="1281395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7" name="TextBox 506"/>
                <p:cNvSpPr txBox="1"/>
                <p:nvPr/>
              </p:nvSpPr>
              <p:spPr>
                <a:xfrm>
                  <a:off x="3731505" y="1407699"/>
                  <a:ext cx="240259" cy="232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07" name="TextBox 5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1407699"/>
                  <a:ext cx="240259" cy="232436"/>
                </a:xfrm>
                <a:prstGeom prst="rect">
                  <a:avLst/>
                </a:prstGeom>
                <a:blipFill>
                  <a:blip r:embed="rId15"/>
                  <a:stretch>
                    <a:fillRect l="-25000" r="-30000" b="-184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8" name="TextBox 507"/>
                <p:cNvSpPr txBox="1"/>
                <p:nvPr/>
              </p:nvSpPr>
              <p:spPr>
                <a:xfrm>
                  <a:off x="919822" y="3204553"/>
                  <a:ext cx="20191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08" name="TextBox 50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22" y="3204553"/>
                  <a:ext cx="201914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21212" b="-85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9" name="Straight Arrow Connector 508"/>
            <p:cNvCxnSpPr/>
            <p:nvPr/>
          </p:nvCxnSpPr>
          <p:spPr>
            <a:xfrm>
              <a:off x="1173899" y="321368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0" name="Arc 509"/>
            <p:cNvSpPr/>
            <p:nvPr/>
          </p:nvSpPr>
          <p:spPr>
            <a:xfrm flipH="1" flipV="1">
              <a:off x="831546" y="3724273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1" name="TextBox 510"/>
                <p:cNvSpPr txBox="1"/>
                <p:nvPr/>
              </p:nvSpPr>
              <p:spPr>
                <a:xfrm>
                  <a:off x="543514" y="3850577"/>
                  <a:ext cx="240259" cy="232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11" name="TextBox 5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514" y="3850577"/>
                  <a:ext cx="240259" cy="232436"/>
                </a:xfrm>
                <a:prstGeom prst="rect">
                  <a:avLst/>
                </a:prstGeom>
                <a:blipFill>
                  <a:blip r:embed="rId17"/>
                  <a:stretch>
                    <a:fillRect l="-22500" r="-12500" b="-184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2" name="TextBox 511"/>
                <p:cNvSpPr txBox="1"/>
                <p:nvPr/>
              </p:nvSpPr>
              <p:spPr>
                <a:xfrm>
                  <a:off x="343175" y="348680"/>
                  <a:ext cx="32637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12" name="TextBox 5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75" y="348680"/>
                  <a:ext cx="326371" cy="30777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3" name="Straight Connector 512"/>
            <p:cNvCxnSpPr/>
            <p:nvPr/>
          </p:nvCxnSpPr>
          <p:spPr>
            <a:xfrm>
              <a:off x="3367106" y="3989643"/>
              <a:ext cx="0" cy="127532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4" name="TextBox 513"/>
                <p:cNvSpPr txBox="1"/>
                <p:nvPr/>
              </p:nvSpPr>
              <p:spPr>
                <a:xfrm>
                  <a:off x="3402569" y="4305581"/>
                  <a:ext cx="27507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14" name="TextBox 5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4305581"/>
                  <a:ext cx="275075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15556" r="-2222" b="-1111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5" name="Rectangle 514"/>
            <p:cNvSpPr/>
            <p:nvPr/>
          </p:nvSpPr>
          <p:spPr>
            <a:xfrm>
              <a:off x="2595893" y="3801698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Rectangle 515"/>
            <p:cNvSpPr/>
            <p:nvPr/>
          </p:nvSpPr>
          <p:spPr>
            <a:xfrm flipV="1">
              <a:off x="2595893" y="4106920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7" name="Straight Connector 516"/>
            <p:cNvCxnSpPr/>
            <p:nvPr/>
          </p:nvCxnSpPr>
          <p:spPr>
            <a:xfrm flipH="1">
              <a:off x="2595893" y="3863702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8" name="Straight Connector 517"/>
            <p:cNvCxnSpPr/>
            <p:nvPr/>
          </p:nvCxnSpPr>
          <p:spPr>
            <a:xfrm flipH="1">
              <a:off x="2595893" y="4106920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9" name="Straight Arrow Connector 518"/>
            <p:cNvCxnSpPr/>
            <p:nvPr/>
          </p:nvCxnSpPr>
          <p:spPr>
            <a:xfrm>
              <a:off x="2742317" y="3440166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0" name="TextBox 519"/>
                <p:cNvSpPr txBox="1"/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20" name="TextBox 5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3937" b="-8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1" name="TextBox 520"/>
                <p:cNvSpPr txBox="1"/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21" name="TextBox 5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2" name="Oval 521"/>
            <p:cNvSpPr/>
            <p:nvPr/>
          </p:nvSpPr>
          <p:spPr>
            <a:xfrm>
              <a:off x="2706968" y="3945607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3" name="Straight Arrow Connector 522"/>
            <p:cNvCxnSpPr/>
            <p:nvPr/>
          </p:nvCxnSpPr>
          <p:spPr>
            <a:xfrm flipV="1">
              <a:off x="320079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Straight Arrow Connector 523"/>
            <p:cNvCxnSpPr/>
            <p:nvPr/>
          </p:nvCxnSpPr>
          <p:spPr>
            <a:xfrm flipV="1">
              <a:off x="309218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Arrow Connector 524"/>
            <p:cNvCxnSpPr/>
            <p:nvPr/>
          </p:nvCxnSpPr>
          <p:spPr>
            <a:xfrm flipV="1">
              <a:off x="298357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Straight Arrow Connector 525"/>
            <p:cNvCxnSpPr/>
            <p:nvPr/>
          </p:nvCxnSpPr>
          <p:spPr>
            <a:xfrm flipV="1">
              <a:off x="287497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Straight Arrow Connector 526"/>
            <p:cNvCxnSpPr/>
            <p:nvPr/>
          </p:nvCxnSpPr>
          <p:spPr>
            <a:xfrm flipV="1">
              <a:off x="276636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Arrow Connector 527"/>
            <p:cNvCxnSpPr/>
            <p:nvPr/>
          </p:nvCxnSpPr>
          <p:spPr>
            <a:xfrm flipV="1">
              <a:off x="265775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Arrow Connector 528"/>
            <p:cNvCxnSpPr/>
            <p:nvPr/>
          </p:nvCxnSpPr>
          <p:spPr>
            <a:xfrm flipV="1">
              <a:off x="254914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Arrow Connector 529"/>
            <p:cNvCxnSpPr/>
            <p:nvPr/>
          </p:nvCxnSpPr>
          <p:spPr>
            <a:xfrm flipV="1">
              <a:off x="244053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Arrow Connector 530"/>
            <p:cNvCxnSpPr/>
            <p:nvPr/>
          </p:nvCxnSpPr>
          <p:spPr>
            <a:xfrm flipV="1">
              <a:off x="233193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Arrow Connector 531"/>
            <p:cNvCxnSpPr/>
            <p:nvPr/>
          </p:nvCxnSpPr>
          <p:spPr>
            <a:xfrm flipV="1">
              <a:off x="222332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Arrow Connector 532"/>
            <p:cNvCxnSpPr/>
            <p:nvPr/>
          </p:nvCxnSpPr>
          <p:spPr>
            <a:xfrm flipV="1">
              <a:off x="211471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Arrow Connector 533"/>
            <p:cNvCxnSpPr/>
            <p:nvPr/>
          </p:nvCxnSpPr>
          <p:spPr>
            <a:xfrm flipV="1">
              <a:off x="200610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Arrow Connector 534"/>
            <p:cNvCxnSpPr/>
            <p:nvPr/>
          </p:nvCxnSpPr>
          <p:spPr>
            <a:xfrm flipV="1">
              <a:off x="18974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Arrow Connector 535"/>
            <p:cNvCxnSpPr/>
            <p:nvPr/>
          </p:nvCxnSpPr>
          <p:spPr>
            <a:xfrm flipV="1">
              <a:off x="178889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Straight Arrow Connector 536"/>
            <p:cNvCxnSpPr/>
            <p:nvPr/>
          </p:nvCxnSpPr>
          <p:spPr>
            <a:xfrm flipV="1">
              <a:off x="168028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Straight Arrow Connector 537"/>
            <p:cNvCxnSpPr/>
            <p:nvPr/>
          </p:nvCxnSpPr>
          <p:spPr>
            <a:xfrm flipV="1">
              <a:off x="157167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Arrow Connector 538"/>
            <p:cNvCxnSpPr/>
            <p:nvPr/>
          </p:nvCxnSpPr>
          <p:spPr>
            <a:xfrm flipV="1">
              <a:off x="146306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Arrow Connector 539"/>
            <p:cNvCxnSpPr/>
            <p:nvPr/>
          </p:nvCxnSpPr>
          <p:spPr>
            <a:xfrm flipV="1">
              <a:off x="135445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Arrow Connector 540"/>
            <p:cNvCxnSpPr/>
            <p:nvPr/>
          </p:nvCxnSpPr>
          <p:spPr>
            <a:xfrm flipV="1">
              <a:off x="124585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Arrow Connector 541"/>
            <p:cNvCxnSpPr/>
            <p:nvPr/>
          </p:nvCxnSpPr>
          <p:spPr>
            <a:xfrm flipV="1">
              <a:off x="3367106" y="4061788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3" name="Straight Arrow Connector 542"/>
            <p:cNvCxnSpPr/>
            <p:nvPr/>
          </p:nvCxnSpPr>
          <p:spPr>
            <a:xfrm flipH="1">
              <a:off x="1245850" y="4428866"/>
              <a:ext cx="206354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4" name="TextBox 543"/>
                <p:cNvSpPr txBox="1"/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44" name="TextBox 5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22222" r="-18519" b="-57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5" name="TextBox 544"/>
                <p:cNvSpPr txBox="1"/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45" name="TextBox 5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6" name="Straight Connector 545"/>
            <p:cNvCxnSpPr/>
            <p:nvPr/>
          </p:nvCxnSpPr>
          <p:spPr>
            <a:xfrm>
              <a:off x="2742316" y="3989643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7" name="TextBox 546"/>
                <p:cNvSpPr txBox="1"/>
                <p:nvPr/>
              </p:nvSpPr>
              <p:spPr>
                <a:xfrm>
                  <a:off x="3731505" y="3875985"/>
                  <a:ext cx="240259" cy="232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47" name="TextBox 5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3875985"/>
                  <a:ext cx="240259" cy="232436"/>
                </a:xfrm>
                <a:prstGeom prst="rect">
                  <a:avLst/>
                </a:prstGeom>
                <a:blipFill>
                  <a:blip r:embed="rId15"/>
                  <a:stretch>
                    <a:fillRect l="-25000" r="-30000" b="-184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8" name="Arc 547"/>
            <p:cNvSpPr/>
            <p:nvPr/>
          </p:nvSpPr>
          <p:spPr>
            <a:xfrm flipV="1">
              <a:off x="3186091" y="3750481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9" name="Straight Arrow Connector 548"/>
            <p:cNvCxnSpPr/>
            <p:nvPr/>
          </p:nvCxnSpPr>
          <p:spPr>
            <a:xfrm flipV="1">
              <a:off x="33093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0" name="Oval 549"/>
            <p:cNvSpPr/>
            <p:nvPr/>
          </p:nvSpPr>
          <p:spPr>
            <a:xfrm>
              <a:off x="602128" y="84114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1" name="TextBox 550"/>
              <p:cNvSpPr txBox="1"/>
              <p:nvPr/>
            </p:nvSpPr>
            <p:spPr>
              <a:xfrm>
                <a:off x="4219945" y="519482"/>
                <a:ext cx="6729022" cy="7347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𝑦𝑦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𝑦𝑡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51" name="TextBox 5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945" y="519482"/>
                <a:ext cx="6729022" cy="73475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2" name="TextBox 551"/>
              <p:cNvSpPr txBox="1"/>
              <p:nvPr/>
            </p:nvSpPr>
            <p:spPr>
              <a:xfrm>
                <a:off x="4233313" y="1811936"/>
                <a:ext cx="5683607" cy="944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52" name="TextBox 5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313" y="1811936"/>
                <a:ext cx="5683607" cy="94474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298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3372" y="5317232"/>
                <a:ext cx="11430000" cy="22347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limLow>
                        <m:limLow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𝑦𝑦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lim>
                      </m:limLow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𝑦𝑦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lim>
                      </m:limLow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𝑦𝑦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1600" b="0" dirty="0" smtClean="0"/>
              </a:p>
              <a:p>
                <a:endParaRPr lang="en-US" sz="16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limLow>
                        <m:limLow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𝑦𝑦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55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lim>
                      </m:limLow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𝑦𝑦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51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lim>
                      </m:limLow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𝑦𝑦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2" y="5317232"/>
                <a:ext cx="11430000" cy="22347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43372" y="7806965"/>
                <a:ext cx="11430000" cy="19309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sub>
                          </m:sSub>
                        </m:lim>
                      </m:limLow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𝑥𝑥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lim>
                      </m:limLow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sSup>
                                    <m:sSup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1600" b="0" dirty="0" smtClean="0"/>
              </a:p>
              <a:p>
                <a:endParaRPr lang="en-US" sz="16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limLow>
                        <m:limLow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𝑥𝑥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44</m:t>
                              </m:r>
                            </m:sub>
                          </m:sSub>
                        </m:lim>
                      </m:limLow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𝑥𝑥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</m:den>
                                  </m:f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42</m:t>
                              </m:r>
                            </m:sub>
                          </m:sSub>
                        </m:lim>
                      </m:limLow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2" y="7806965"/>
                <a:ext cx="11430000" cy="19309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7140116" y="107262"/>
            <a:ext cx="3708412" cy="4916289"/>
            <a:chOff x="263352" y="348680"/>
            <a:chExt cx="3708412" cy="4916289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1173899" y="1176772"/>
              <a:ext cx="0" cy="408819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1176778" y="3901206"/>
              <a:ext cx="2190328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>
              <a:off x="1176778" y="5012941"/>
              <a:ext cx="21903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/>
            <p:cNvCxnSpPr/>
            <p:nvPr/>
          </p:nvCxnSpPr>
          <p:spPr>
            <a:xfrm flipH="1">
              <a:off x="1176778" y="4633156"/>
              <a:ext cx="156553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ectangle 20"/>
            <p:cNvSpPr/>
            <p:nvPr/>
          </p:nvSpPr>
          <p:spPr>
            <a:xfrm>
              <a:off x="623906" y="1439221"/>
              <a:ext cx="2743200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71506" y="1216556"/>
              <a:ext cx="152400" cy="808993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V="1">
              <a:off x="33093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23906" y="1216557"/>
              <a:ext cx="0" cy="8089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623906" y="2441339"/>
              <a:ext cx="27432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367106" y="1521357"/>
              <a:ext cx="0" cy="108025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3402569" y="1837295"/>
                  <a:ext cx="27507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1837295"/>
                  <a:ext cx="275075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15556" r="-2222" b="-1428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>
              <a:off x="2595893" y="1333412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 flipV="1">
              <a:off x="2595893" y="1638634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/>
            <p:nvPr/>
          </p:nvCxnSpPr>
          <p:spPr>
            <a:xfrm flipH="1">
              <a:off x="2595893" y="1395416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2595893" y="1638634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2742317" y="971880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3968" b="-85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/>
            <p:cNvCxnSpPr/>
            <p:nvPr/>
          </p:nvCxnSpPr>
          <p:spPr>
            <a:xfrm flipH="1">
              <a:off x="623907" y="2148880"/>
              <a:ext cx="211840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Oval 36"/>
            <p:cNvSpPr/>
            <p:nvPr/>
          </p:nvSpPr>
          <p:spPr>
            <a:xfrm>
              <a:off x="270696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13867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 flipV="1">
              <a:off x="320079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309218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298357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287497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276636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V="1">
              <a:off x="265775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V="1">
              <a:off x="254914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244053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233193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222332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V="1">
              <a:off x="211471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V="1">
              <a:off x="200610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V="1">
              <a:off x="18974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V="1">
              <a:off x="178889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V="1">
              <a:off x="168028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157167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V="1">
              <a:off x="146306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V="1">
              <a:off x="135445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V="1">
              <a:off x="124585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V="1">
              <a:off x="113724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V="1">
              <a:off x="102863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V="1">
              <a:off x="92002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V="1">
              <a:off x="81141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70281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3367106" y="159350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H="1">
              <a:off x="702810" y="1960580"/>
              <a:ext cx="260658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22222" r="-18519" b="-277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Straight Connector 66"/>
            <p:cNvCxnSpPr/>
            <p:nvPr/>
          </p:nvCxnSpPr>
          <p:spPr>
            <a:xfrm>
              <a:off x="623906" y="675082"/>
              <a:ext cx="0" cy="192653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/>
                <p:cNvSpPr txBox="1"/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8" name="TextBox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Connector 68"/>
            <p:cNvCxnSpPr/>
            <p:nvPr/>
          </p:nvCxnSpPr>
          <p:spPr>
            <a:xfrm>
              <a:off x="2742316" y="1521357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H="1">
              <a:off x="623908" y="1320788"/>
              <a:ext cx="55287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" name="Straight Arrow Connector 71"/>
            <p:cNvCxnSpPr/>
            <p:nvPr/>
          </p:nvCxnSpPr>
          <p:spPr>
            <a:xfrm>
              <a:off x="620388" y="864352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Straight Arrow Connector 73"/>
            <p:cNvCxnSpPr/>
            <p:nvPr/>
          </p:nvCxnSpPr>
          <p:spPr>
            <a:xfrm rot="5400000" flipH="1" flipV="1">
              <a:off x="474901" y="710058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/>
            <p:cNvSpPr/>
            <p:nvPr/>
          </p:nvSpPr>
          <p:spPr>
            <a:xfrm>
              <a:off x="546017" y="787408"/>
              <a:ext cx="153888" cy="153888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/>
                <p:cNvSpPr txBox="1"/>
                <p:nvPr/>
              </p:nvSpPr>
              <p:spPr>
                <a:xfrm>
                  <a:off x="263352" y="693272"/>
                  <a:ext cx="3288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6" name="TextBox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352" y="693272"/>
                  <a:ext cx="328808" cy="30777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Arc 76"/>
            <p:cNvSpPr/>
            <p:nvPr/>
          </p:nvSpPr>
          <p:spPr>
            <a:xfrm flipV="1">
              <a:off x="3186091" y="1281395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/>
                <p:cNvSpPr txBox="1"/>
                <p:nvPr/>
              </p:nvSpPr>
              <p:spPr>
                <a:xfrm>
                  <a:off x="3731505" y="1407699"/>
                  <a:ext cx="240259" cy="232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8" name="TextBox 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1407699"/>
                  <a:ext cx="240259" cy="232436"/>
                </a:xfrm>
                <a:prstGeom prst="rect">
                  <a:avLst/>
                </a:prstGeom>
                <a:blipFill>
                  <a:blip r:embed="rId16"/>
                  <a:stretch>
                    <a:fillRect l="-25000" r="-30000" b="-2105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/>
                <p:cNvSpPr txBox="1"/>
                <p:nvPr/>
              </p:nvSpPr>
              <p:spPr>
                <a:xfrm>
                  <a:off x="919822" y="3204553"/>
                  <a:ext cx="20191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9" name="Text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22" y="3204553"/>
                  <a:ext cx="201914" cy="215444"/>
                </a:xfrm>
                <a:prstGeom prst="rect">
                  <a:avLst/>
                </a:prstGeom>
                <a:blipFill>
                  <a:blip r:embed="rId17"/>
                  <a:stretch>
                    <a:fillRect l="-21212" b="-1142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Straight Arrow Connector 79"/>
            <p:cNvCxnSpPr/>
            <p:nvPr/>
          </p:nvCxnSpPr>
          <p:spPr>
            <a:xfrm>
              <a:off x="1173899" y="321368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Arc 80"/>
            <p:cNvSpPr/>
            <p:nvPr/>
          </p:nvSpPr>
          <p:spPr>
            <a:xfrm flipH="1" flipV="1">
              <a:off x="831546" y="3724273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543514" y="3850577"/>
                  <a:ext cx="240259" cy="232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514" y="3850577"/>
                  <a:ext cx="240259" cy="232436"/>
                </a:xfrm>
                <a:prstGeom prst="rect">
                  <a:avLst/>
                </a:prstGeom>
                <a:blipFill>
                  <a:blip r:embed="rId18"/>
                  <a:stretch>
                    <a:fillRect l="-22500" r="-12500" b="-2105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/>
                <p:cNvSpPr txBox="1"/>
                <p:nvPr/>
              </p:nvSpPr>
              <p:spPr>
                <a:xfrm>
                  <a:off x="343175" y="348680"/>
                  <a:ext cx="32637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3" name="TextBox 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75" y="348680"/>
                  <a:ext cx="326371" cy="30777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Straight Connector 83"/>
            <p:cNvCxnSpPr/>
            <p:nvPr/>
          </p:nvCxnSpPr>
          <p:spPr>
            <a:xfrm>
              <a:off x="3367106" y="3989643"/>
              <a:ext cx="0" cy="127532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/>
                <p:cNvSpPr txBox="1"/>
                <p:nvPr/>
              </p:nvSpPr>
              <p:spPr>
                <a:xfrm>
                  <a:off x="3402569" y="4305581"/>
                  <a:ext cx="27507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5" name="TextBox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4305581"/>
                  <a:ext cx="275075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15556" r="-2222" b="-1428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Rectangle 85"/>
            <p:cNvSpPr/>
            <p:nvPr/>
          </p:nvSpPr>
          <p:spPr>
            <a:xfrm>
              <a:off x="2595893" y="3801698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 flipV="1">
              <a:off x="2595893" y="4106920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/>
            <p:cNvCxnSpPr/>
            <p:nvPr/>
          </p:nvCxnSpPr>
          <p:spPr>
            <a:xfrm flipH="1">
              <a:off x="2595893" y="3863702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H="1">
              <a:off x="2595893" y="4106920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>
              <a:off x="2742317" y="3440166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3968" b="-85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Oval 92"/>
            <p:cNvSpPr/>
            <p:nvPr/>
          </p:nvSpPr>
          <p:spPr>
            <a:xfrm>
              <a:off x="2706968" y="3945607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 flipV="1">
              <a:off x="320079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flipV="1">
              <a:off x="309218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 flipV="1">
              <a:off x="298357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flipV="1">
              <a:off x="287497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 flipV="1">
              <a:off x="276636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 flipV="1">
              <a:off x="265775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254914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V="1">
              <a:off x="244053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V="1">
              <a:off x="233193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 flipV="1">
              <a:off x="222332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 flipV="1">
              <a:off x="211471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 flipV="1">
              <a:off x="200610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 flipV="1">
              <a:off x="18974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/>
            <p:nvPr/>
          </p:nvCxnSpPr>
          <p:spPr>
            <a:xfrm flipV="1">
              <a:off x="178889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 flipV="1">
              <a:off x="168028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 flipV="1">
              <a:off x="157167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 flipV="1">
              <a:off x="146306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>
            <a:xfrm flipV="1">
              <a:off x="135445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/>
            <p:nvPr/>
          </p:nvCxnSpPr>
          <p:spPr>
            <a:xfrm flipV="1">
              <a:off x="124585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 flipV="1">
              <a:off x="3367106" y="4061788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 flipH="1">
              <a:off x="1245850" y="4428866"/>
              <a:ext cx="206354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/>
                <p:cNvSpPr txBox="1"/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5" name="TextBox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22222" r="-18519" b="-277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/>
                <p:cNvSpPr txBox="1"/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6" name="TextBox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Connector 116"/>
            <p:cNvCxnSpPr/>
            <p:nvPr/>
          </p:nvCxnSpPr>
          <p:spPr>
            <a:xfrm>
              <a:off x="2742316" y="3989643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/>
                <p:cNvSpPr txBox="1"/>
                <p:nvPr/>
              </p:nvSpPr>
              <p:spPr>
                <a:xfrm>
                  <a:off x="3731505" y="3875985"/>
                  <a:ext cx="240259" cy="232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3875985"/>
                  <a:ext cx="240259" cy="232436"/>
                </a:xfrm>
                <a:prstGeom prst="rect">
                  <a:avLst/>
                </a:prstGeom>
                <a:blipFill>
                  <a:blip r:embed="rId16"/>
                  <a:stretch>
                    <a:fillRect l="-25000" r="-30000" b="-2105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9" name="Arc 118"/>
            <p:cNvSpPr/>
            <p:nvPr/>
          </p:nvSpPr>
          <p:spPr>
            <a:xfrm flipV="1">
              <a:off x="3186091" y="3750481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Arrow Connector 119"/>
            <p:cNvCxnSpPr/>
            <p:nvPr/>
          </p:nvCxnSpPr>
          <p:spPr>
            <a:xfrm flipV="1">
              <a:off x="33093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602128" y="84114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596722" y="107262"/>
            <a:ext cx="3708412" cy="4916289"/>
            <a:chOff x="263352" y="348680"/>
            <a:chExt cx="3708412" cy="4916289"/>
          </a:xfrm>
        </p:grpSpPr>
        <p:cxnSp>
          <p:nvCxnSpPr>
            <p:cNvPr id="123" name="Straight Connector 122"/>
            <p:cNvCxnSpPr/>
            <p:nvPr/>
          </p:nvCxnSpPr>
          <p:spPr>
            <a:xfrm>
              <a:off x="1173899" y="1176772"/>
              <a:ext cx="0" cy="408819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Rectangle 123"/>
            <p:cNvSpPr/>
            <p:nvPr/>
          </p:nvSpPr>
          <p:spPr>
            <a:xfrm>
              <a:off x="1176778" y="3901206"/>
              <a:ext cx="2190328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" name="Straight Arrow Connector 124"/>
            <p:cNvCxnSpPr/>
            <p:nvPr/>
          </p:nvCxnSpPr>
          <p:spPr>
            <a:xfrm flipH="1">
              <a:off x="1176778" y="5012941"/>
              <a:ext cx="21903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/>
                <p:cNvSpPr txBox="1"/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6" name="TextBox 1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7" name="Straight Arrow Connector 126"/>
            <p:cNvCxnSpPr/>
            <p:nvPr/>
          </p:nvCxnSpPr>
          <p:spPr>
            <a:xfrm flipH="1">
              <a:off x="1176778" y="4633156"/>
              <a:ext cx="156553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/>
                <p:cNvSpPr txBox="1"/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128" name="TextBox 1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9" name="Rectangle 128"/>
            <p:cNvSpPr/>
            <p:nvPr/>
          </p:nvSpPr>
          <p:spPr>
            <a:xfrm>
              <a:off x="623906" y="1439221"/>
              <a:ext cx="2743200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471506" y="1216556"/>
              <a:ext cx="152400" cy="808993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Arrow Connector 130"/>
            <p:cNvCxnSpPr/>
            <p:nvPr/>
          </p:nvCxnSpPr>
          <p:spPr>
            <a:xfrm flipV="1">
              <a:off x="33093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623906" y="1216557"/>
              <a:ext cx="0" cy="8089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flipH="1">
              <a:off x="623906" y="2441339"/>
              <a:ext cx="27432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3367106" y="1521357"/>
              <a:ext cx="0" cy="108025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/>
                <p:cNvSpPr txBox="1"/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35" name="TextBox 1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/>
                <p:cNvSpPr txBox="1"/>
                <p:nvPr/>
              </p:nvSpPr>
              <p:spPr>
                <a:xfrm>
                  <a:off x="3402569" y="1837295"/>
                  <a:ext cx="291105" cy="2324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36" name="TextBox 1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1837295"/>
                  <a:ext cx="291105" cy="232436"/>
                </a:xfrm>
                <a:prstGeom prst="rect">
                  <a:avLst/>
                </a:prstGeom>
                <a:blipFill>
                  <a:blip r:embed="rId21"/>
                  <a:stretch>
                    <a:fillRect l="-12500" r="-4167" b="-2368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7" name="Rectangle 136"/>
            <p:cNvSpPr/>
            <p:nvPr/>
          </p:nvSpPr>
          <p:spPr>
            <a:xfrm>
              <a:off x="2595893" y="1333412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/>
            <p:cNvSpPr/>
            <p:nvPr/>
          </p:nvSpPr>
          <p:spPr>
            <a:xfrm flipV="1">
              <a:off x="2595893" y="1638634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Connector 138"/>
            <p:cNvCxnSpPr/>
            <p:nvPr/>
          </p:nvCxnSpPr>
          <p:spPr>
            <a:xfrm flipH="1">
              <a:off x="2595893" y="1395416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H="1">
              <a:off x="2595893" y="1638634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2742317" y="971880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/>
                <p:cNvSpPr txBox="1"/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2" name="TextBox 1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blipFill>
                  <a:blip r:embed="rId22"/>
                  <a:stretch>
                    <a:fillRect l="-3937" b="-85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Straight Arrow Connector 142"/>
            <p:cNvCxnSpPr/>
            <p:nvPr/>
          </p:nvCxnSpPr>
          <p:spPr>
            <a:xfrm flipH="1">
              <a:off x="623907" y="2148880"/>
              <a:ext cx="211840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/>
                <p:cNvSpPr txBox="1"/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44" name="TextBox 1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blipFill>
                  <a:blip r:embed="rId23"/>
                  <a:stretch>
                    <a:fillRect l="-13043" r="-869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5" name="Oval 144"/>
            <p:cNvSpPr/>
            <p:nvPr/>
          </p:nvSpPr>
          <p:spPr>
            <a:xfrm>
              <a:off x="270696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13867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7" name="Straight Arrow Connector 146"/>
            <p:cNvCxnSpPr/>
            <p:nvPr/>
          </p:nvCxnSpPr>
          <p:spPr>
            <a:xfrm flipV="1">
              <a:off x="320079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/>
            <p:nvPr/>
          </p:nvCxnSpPr>
          <p:spPr>
            <a:xfrm flipV="1">
              <a:off x="309218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 flipV="1">
              <a:off x="298357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flipV="1">
              <a:off x="287497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 flipV="1">
              <a:off x="276636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>
            <a:xfrm flipV="1">
              <a:off x="265775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 flipV="1">
              <a:off x="254914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 flipV="1">
              <a:off x="244053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 flipV="1">
              <a:off x="233193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 flipV="1">
              <a:off x="222332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/>
            <p:nvPr/>
          </p:nvCxnSpPr>
          <p:spPr>
            <a:xfrm flipV="1">
              <a:off x="211471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/>
            <p:nvPr/>
          </p:nvCxnSpPr>
          <p:spPr>
            <a:xfrm flipV="1">
              <a:off x="200610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 flipV="1">
              <a:off x="18974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/>
            <p:nvPr/>
          </p:nvCxnSpPr>
          <p:spPr>
            <a:xfrm flipV="1">
              <a:off x="178889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/>
            <p:nvPr/>
          </p:nvCxnSpPr>
          <p:spPr>
            <a:xfrm flipV="1">
              <a:off x="168028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/>
            <p:nvPr/>
          </p:nvCxnSpPr>
          <p:spPr>
            <a:xfrm flipV="1">
              <a:off x="157167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/>
            <p:nvPr/>
          </p:nvCxnSpPr>
          <p:spPr>
            <a:xfrm flipV="1">
              <a:off x="146306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/>
            <p:nvPr/>
          </p:nvCxnSpPr>
          <p:spPr>
            <a:xfrm flipV="1">
              <a:off x="135445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 flipV="1">
              <a:off x="124585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/>
            <p:nvPr/>
          </p:nvCxnSpPr>
          <p:spPr>
            <a:xfrm flipV="1">
              <a:off x="113724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/>
            <p:nvPr/>
          </p:nvCxnSpPr>
          <p:spPr>
            <a:xfrm flipV="1">
              <a:off x="102863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/>
            <p:nvPr/>
          </p:nvCxnSpPr>
          <p:spPr>
            <a:xfrm flipV="1">
              <a:off x="92002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/>
            <p:nvPr/>
          </p:nvCxnSpPr>
          <p:spPr>
            <a:xfrm flipV="1">
              <a:off x="81141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/>
            <p:nvPr/>
          </p:nvCxnSpPr>
          <p:spPr>
            <a:xfrm flipV="1">
              <a:off x="70281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>
            <a:xfrm flipV="1">
              <a:off x="3367106" y="159350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/>
            <p:nvPr/>
          </p:nvCxnSpPr>
          <p:spPr>
            <a:xfrm flipH="1">
              <a:off x="702810" y="1960580"/>
              <a:ext cx="260658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TextBox 172"/>
                <p:cNvSpPr txBox="1"/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73" name="TextBox 1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blipFill>
                  <a:blip r:embed="rId24"/>
                  <a:stretch>
                    <a:fillRect l="-21429" r="-14286" b="-277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TextBox 173"/>
                <p:cNvSpPr txBox="1"/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74" name="TextBox 1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5" name="Straight Connector 174"/>
            <p:cNvCxnSpPr/>
            <p:nvPr/>
          </p:nvCxnSpPr>
          <p:spPr>
            <a:xfrm>
              <a:off x="623906" y="675082"/>
              <a:ext cx="0" cy="192653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/>
                <p:cNvSpPr txBox="1"/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76" name="TextBox 1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7" name="Straight Connector 176"/>
            <p:cNvCxnSpPr/>
            <p:nvPr/>
          </p:nvCxnSpPr>
          <p:spPr>
            <a:xfrm>
              <a:off x="2742316" y="1521357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Arrow Connector 177"/>
            <p:cNvCxnSpPr/>
            <p:nvPr/>
          </p:nvCxnSpPr>
          <p:spPr>
            <a:xfrm flipH="1">
              <a:off x="623908" y="1320788"/>
              <a:ext cx="55287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TextBox 178"/>
                <p:cNvSpPr txBox="1"/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79" name="TextBox 1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0" name="Straight Arrow Connector 179"/>
            <p:cNvCxnSpPr/>
            <p:nvPr/>
          </p:nvCxnSpPr>
          <p:spPr>
            <a:xfrm>
              <a:off x="620388" y="864352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/>
                <p:cNvSpPr txBox="1"/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81" name="TextBox 1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2" name="Straight Arrow Connector 181"/>
            <p:cNvCxnSpPr/>
            <p:nvPr/>
          </p:nvCxnSpPr>
          <p:spPr>
            <a:xfrm rot="5400000" flipH="1" flipV="1">
              <a:off x="474901" y="710058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Oval 182"/>
            <p:cNvSpPr/>
            <p:nvPr/>
          </p:nvSpPr>
          <p:spPr>
            <a:xfrm>
              <a:off x="546017" y="787408"/>
              <a:ext cx="153888" cy="153888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4" name="Straight Connector 183"/>
            <p:cNvCxnSpPr/>
            <p:nvPr/>
          </p:nvCxnSpPr>
          <p:spPr>
            <a:xfrm>
              <a:off x="568553" y="809944"/>
              <a:ext cx="108816" cy="10881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flipH="1">
              <a:off x="568553" y="809944"/>
              <a:ext cx="108816" cy="10881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TextBox 185"/>
                <p:cNvSpPr txBox="1"/>
                <p:nvPr/>
              </p:nvSpPr>
              <p:spPr>
                <a:xfrm>
                  <a:off x="263352" y="693272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86" name="TextBox 1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352" y="693272"/>
                  <a:ext cx="334194" cy="307777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7" name="Arc 186"/>
            <p:cNvSpPr/>
            <p:nvPr/>
          </p:nvSpPr>
          <p:spPr>
            <a:xfrm flipV="1">
              <a:off x="3186091" y="1281395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TextBox 187"/>
                <p:cNvSpPr txBox="1"/>
                <p:nvPr/>
              </p:nvSpPr>
              <p:spPr>
                <a:xfrm>
                  <a:off x="3731505" y="1407699"/>
                  <a:ext cx="240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88" name="TextBox 1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1407699"/>
                  <a:ext cx="240259" cy="215444"/>
                </a:xfrm>
                <a:prstGeom prst="rect">
                  <a:avLst/>
                </a:prstGeom>
                <a:blipFill>
                  <a:blip r:embed="rId29"/>
                  <a:stretch>
                    <a:fillRect l="-25641" r="-30769" b="-1111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TextBox 188"/>
                <p:cNvSpPr txBox="1"/>
                <p:nvPr/>
              </p:nvSpPr>
              <p:spPr>
                <a:xfrm>
                  <a:off x="919822" y="3204553"/>
                  <a:ext cx="217624" cy="2324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89" name="TextBox 1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22" y="3204553"/>
                  <a:ext cx="217624" cy="232436"/>
                </a:xfrm>
                <a:prstGeom prst="rect">
                  <a:avLst/>
                </a:prstGeom>
                <a:blipFill>
                  <a:blip r:embed="rId30"/>
                  <a:stretch>
                    <a:fillRect l="-17143" r="-2857" b="-2105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0" name="Straight Arrow Connector 189"/>
            <p:cNvCxnSpPr/>
            <p:nvPr/>
          </p:nvCxnSpPr>
          <p:spPr>
            <a:xfrm>
              <a:off x="1173899" y="321368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1" name="Arc 190"/>
            <p:cNvSpPr/>
            <p:nvPr/>
          </p:nvSpPr>
          <p:spPr>
            <a:xfrm flipH="1" flipV="1">
              <a:off x="831546" y="3724273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/>
                <p:cNvSpPr txBox="1"/>
                <p:nvPr/>
              </p:nvSpPr>
              <p:spPr>
                <a:xfrm>
                  <a:off x="543514" y="3850577"/>
                  <a:ext cx="240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92" name="TextBox 1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514" y="3850577"/>
                  <a:ext cx="240259" cy="215444"/>
                </a:xfrm>
                <a:prstGeom prst="rect">
                  <a:avLst/>
                </a:prstGeom>
                <a:blipFill>
                  <a:blip r:embed="rId31"/>
                  <a:stretch>
                    <a:fillRect l="-23077" r="-5128" b="-1142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TextBox 192"/>
                <p:cNvSpPr txBox="1"/>
                <p:nvPr/>
              </p:nvSpPr>
              <p:spPr>
                <a:xfrm>
                  <a:off x="343175" y="348680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93" name="TextBox 1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75" y="348680"/>
                  <a:ext cx="334194" cy="307777"/>
                </a:xfrm>
                <a:prstGeom prst="rect">
                  <a:avLst/>
                </a:prstGeom>
                <a:blipFill>
                  <a:blip r:embed="rId32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4" name="Straight Connector 193"/>
            <p:cNvCxnSpPr/>
            <p:nvPr/>
          </p:nvCxnSpPr>
          <p:spPr>
            <a:xfrm>
              <a:off x="3367106" y="3989643"/>
              <a:ext cx="0" cy="127532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TextBox 194"/>
                <p:cNvSpPr txBox="1"/>
                <p:nvPr/>
              </p:nvSpPr>
              <p:spPr>
                <a:xfrm>
                  <a:off x="3402569" y="4305581"/>
                  <a:ext cx="291105" cy="2324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95" name="TextBox 1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4305581"/>
                  <a:ext cx="291105" cy="232436"/>
                </a:xfrm>
                <a:prstGeom prst="rect">
                  <a:avLst/>
                </a:prstGeom>
                <a:blipFill>
                  <a:blip r:embed="rId21"/>
                  <a:stretch>
                    <a:fillRect l="-12500" r="-4167" b="-2368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6" name="Rectangle 195"/>
            <p:cNvSpPr/>
            <p:nvPr/>
          </p:nvSpPr>
          <p:spPr>
            <a:xfrm>
              <a:off x="2595893" y="3801698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/>
            <p:cNvSpPr/>
            <p:nvPr/>
          </p:nvSpPr>
          <p:spPr>
            <a:xfrm flipV="1">
              <a:off x="2595893" y="4106920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8" name="Straight Connector 197"/>
            <p:cNvCxnSpPr/>
            <p:nvPr/>
          </p:nvCxnSpPr>
          <p:spPr>
            <a:xfrm flipH="1">
              <a:off x="2595893" y="3863702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 flipH="1">
              <a:off x="2595893" y="4106920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Arrow Connector 199"/>
            <p:cNvCxnSpPr/>
            <p:nvPr/>
          </p:nvCxnSpPr>
          <p:spPr>
            <a:xfrm>
              <a:off x="2742317" y="3440166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TextBox 200"/>
                <p:cNvSpPr txBox="1"/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1" name="TextBox 2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blipFill>
                  <a:blip r:embed="rId22"/>
                  <a:stretch>
                    <a:fillRect l="-3937" b="-85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/>
                <p:cNvSpPr txBox="1"/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02" name="TextBox 2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blipFill>
                  <a:blip r:embed="rId23"/>
                  <a:stretch>
                    <a:fillRect l="-13043" r="-869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3" name="Oval 202"/>
            <p:cNvSpPr/>
            <p:nvPr/>
          </p:nvSpPr>
          <p:spPr>
            <a:xfrm>
              <a:off x="2706968" y="3945607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4" name="Straight Arrow Connector 203"/>
            <p:cNvCxnSpPr/>
            <p:nvPr/>
          </p:nvCxnSpPr>
          <p:spPr>
            <a:xfrm flipV="1">
              <a:off x="320079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/>
            <p:nvPr/>
          </p:nvCxnSpPr>
          <p:spPr>
            <a:xfrm flipV="1">
              <a:off x="309218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/>
            <p:nvPr/>
          </p:nvCxnSpPr>
          <p:spPr>
            <a:xfrm flipV="1">
              <a:off x="298357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/>
            <p:nvPr/>
          </p:nvCxnSpPr>
          <p:spPr>
            <a:xfrm flipV="1">
              <a:off x="287497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/>
            <p:nvPr/>
          </p:nvCxnSpPr>
          <p:spPr>
            <a:xfrm flipV="1">
              <a:off x="276636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/>
            <p:nvPr/>
          </p:nvCxnSpPr>
          <p:spPr>
            <a:xfrm flipV="1">
              <a:off x="265775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/>
            <p:nvPr/>
          </p:nvCxnSpPr>
          <p:spPr>
            <a:xfrm flipV="1">
              <a:off x="254914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/>
            <p:nvPr/>
          </p:nvCxnSpPr>
          <p:spPr>
            <a:xfrm flipV="1">
              <a:off x="244053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 flipV="1">
              <a:off x="233193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/>
            <p:nvPr/>
          </p:nvCxnSpPr>
          <p:spPr>
            <a:xfrm flipV="1">
              <a:off x="222332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/>
            <p:nvPr/>
          </p:nvCxnSpPr>
          <p:spPr>
            <a:xfrm flipV="1">
              <a:off x="211471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/>
            <p:nvPr/>
          </p:nvCxnSpPr>
          <p:spPr>
            <a:xfrm flipV="1">
              <a:off x="200610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/>
            <p:nvPr/>
          </p:nvCxnSpPr>
          <p:spPr>
            <a:xfrm flipV="1">
              <a:off x="18974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/>
            <p:nvPr/>
          </p:nvCxnSpPr>
          <p:spPr>
            <a:xfrm flipV="1">
              <a:off x="178889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>
            <a:xfrm flipV="1">
              <a:off x="168028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/>
            <p:nvPr/>
          </p:nvCxnSpPr>
          <p:spPr>
            <a:xfrm flipV="1">
              <a:off x="157167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>
            <a:xfrm flipV="1">
              <a:off x="146306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/>
            <p:nvPr/>
          </p:nvCxnSpPr>
          <p:spPr>
            <a:xfrm flipV="1">
              <a:off x="135445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 flipV="1">
              <a:off x="124585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 flipV="1">
              <a:off x="3367106" y="4061788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 flipH="1">
              <a:off x="1245850" y="4428866"/>
              <a:ext cx="206354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5" name="TextBox 224"/>
                <p:cNvSpPr txBox="1"/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25" name="TextBox 2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blipFill>
                  <a:blip r:embed="rId24"/>
                  <a:stretch>
                    <a:fillRect l="-21429" r="-14286" b="-277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6" name="TextBox 225"/>
                <p:cNvSpPr txBox="1"/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26" name="TextBox 2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7" name="Straight Connector 226"/>
            <p:cNvCxnSpPr/>
            <p:nvPr/>
          </p:nvCxnSpPr>
          <p:spPr>
            <a:xfrm>
              <a:off x="2742316" y="3989643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8" name="TextBox 227"/>
                <p:cNvSpPr txBox="1"/>
                <p:nvPr/>
              </p:nvSpPr>
              <p:spPr>
                <a:xfrm>
                  <a:off x="3731505" y="3875985"/>
                  <a:ext cx="240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28" name="TextBox 2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3875985"/>
                  <a:ext cx="240259" cy="215444"/>
                </a:xfrm>
                <a:prstGeom prst="rect">
                  <a:avLst/>
                </a:prstGeom>
                <a:blipFill>
                  <a:blip r:embed="rId29"/>
                  <a:stretch>
                    <a:fillRect l="-25641" r="-30769" b="-1111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9" name="Arc 228"/>
            <p:cNvSpPr/>
            <p:nvPr/>
          </p:nvSpPr>
          <p:spPr>
            <a:xfrm flipV="1">
              <a:off x="3186091" y="3750481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0" name="Straight Arrow Connector 229"/>
            <p:cNvCxnSpPr/>
            <p:nvPr/>
          </p:nvCxnSpPr>
          <p:spPr>
            <a:xfrm flipV="1">
              <a:off x="33093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687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640946" y="4572000"/>
                <a:ext cx="1661802" cy="1384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𝑠𝑂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b="0" dirty="0" smtClean="0"/>
              </a:p>
              <a:p>
                <a:r>
                  <a:rPr lang="en-CA" dirty="0" smtClean="0"/>
                  <a:t>L_s + p = </a:t>
                </a:r>
              </a:p>
              <a:p>
                <a:r>
                  <a:rPr lang="en-CA" dirty="0" err="1" smtClean="0"/>
                  <a:t>Pmin</a:t>
                </a:r>
                <a:r>
                  <a:rPr lang="en-CA" dirty="0" smtClean="0"/>
                  <a:t>  &lt;P &lt; </a:t>
                </a:r>
                <a:r>
                  <a:rPr lang="en-CA" dirty="0" err="1" smtClean="0"/>
                  <a:t>pmax</a:t>
                </a:r>
                <a:endParaRPr lang="en-CA" dirty="0" smtClean="0"/>
              </a:p>
              <a:p>
                <a:r>
                  <a:rPr lang="en-CA" dirty="0" smtClean="0"/>
                  <a:t>-</a:t>
                </a:r>
                <a:r>
                  <a:rPr lang="en-CA" dirty="0" err="1" smtClean="0"/>
                  <a:t>pmax</a:t>
                </a:r>
                <a:r>
                  <a:rPr lang="en-CA" dirty="0" smtClean="0"/>
                  <a:t>&lt;-P &lt; -</a:t>
                </a:r>
                <a:r>
                  <a:rPr lang="en-CA" dirty="0" err="1" smtClean="0"/>
                  <a:t>pmin</a:t>
                </a:r>
                <a:endParaRPr lang="en-CA" dirty="0" smtClean="0"/>
              </a:p>
              <a:p>
                <a:r>
                  <a:rPr lang="en-CA" dirty="0"/>
                  <a:t>L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946" y="4572000"/>
                <a:ext cx="1661802" cy="1384995"/>
              </a:xfrm>
              <a:prstGeom prst="rect">
                <a:avLst/>
              </a:prstGeom>
              <a:blipFill>
                <a:blip r:embed="rId2"/>
                <a:stretch>
                  <a:fillRect l="-8425" r="-8059" b="-925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5359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317" y="24644"/>
            <a:ext cx="7673354" cy="4752526"/>
          </a:xfrm>
          <a:prstGeom prst="rect">
            <a:avLst/>
          </a:prstGeom>
        </p:spPr>
      </p:pic>
      <p:cxnSp>
        <p:nvCxnSpPr>
          <p:cNvPr id="115" name="Straight Arrow Connector 114"/>
          <p:cNvCxnSpPr/>
          <p:nvPr/>
        </p:nvCxnSpPr>
        <p:spPr>
          <a:xfrm>
            <a:off x="8731017" y="4777170"/>
            <a:ext cx="0" cy="648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8514993" y="5605264"/>
            <a:ext cx="36656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Input force profile loaded from the </a:t>
            </a:r>
          </a:p>
          <a:p>
            <a:r>
              <a:rPr lang="en-CA" dirty="0" smtClean="0"/>
              <a:t>ATI force sensor readings of the force</a:t>
            </a:r>
          </a:p>
          <a:p>
            <a:r>
              <a:rPr lang="en-CA" dirty="0" smtClean="0"/>
              <a:t>sensor calibration in TRO paper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/>
              <p:cNvSpPr/>
              <p:nvPr/>
            </p:nvSpPr>
            <p:spPr>
              <a:xfrm>
                <a:off x="1169777" y="5101207"/>
                <a:ext cx="7345216" cy="1770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𝐿𝑠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44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55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Rectangle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777" y="5101207"/>
                <a:ext cx="7345216" cy="17706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Rectangle 119"/>
          <p:cNvSpPr/>
          <p:nvPr/>
        </p:nvSpPr>
        <p:spPr>
          <a:xfrm>
            <a:off x="7716180" y="5101207"/>
            <a:ext cx="612068" cy="177067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Rectangle 120"/>
          <p:cNvSpPr/>
          <p:nvPr/>
        </p:nvSpPr>
        <p:spPr>
          <a:xfrm>
            <a:off x="1379476" y="5749279"/>
            <a:ext cx="252028" cy="50405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TextBox 121"/>
          <p:cNvSpPr txBox="1"/>
          <p:nvPr/>
        </p:nvSpPr>
        <p:spPr>
          <a:xfrm>
            <a:off x="299356" y="7058292"/>
            <a:ext cx="5377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The calibration matrix calculated in the </a:t>
            </a:r>
          </a:p>
          <a:p>
            <a:r>
              <a:rPr lang="en-CA" dirty="0" smtClean="0"/>
              <a:t>TRO paper when the sensor is mounted on a steel shaft</a:t>
            </a:r>
            <a:endParaRPr lang="en-CA" dirty="0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 rotWithShape="1">
          <a:blip r:embed="rId4"/>
          <a:srcRect l="-274952" r="-183577" b="93054"/>
          <a:stretch/>
        </p:blipFill>
        <p:spPr>
          <a:xfrm>
            <a:off x="4204360" y="1969995"/>
            <a:ext cx="163448" cy="68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62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82174</TotalTime>
  <Words>9737</Words>
  <Application>Microsoft Office PowerPoint</Application>
  <PresentationFormat>Custom</PresentationFormat>
  <Paragraphs>295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UBC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ahhadi</dc:creator>
  <cp:lastModifiedBy>Amir Hadi</cp:lastModifiedBy>
  <cp:revision>144</cp:revision>
  <dcterms:created xsi:type="dcterms:W3CDTF">2019-01-23T01:17:59Z</dcterms:created>
  <dcterms:modified xsi:type="dcterms:W3CDTF">2020-10-20T04:08:40Z</dcterms:modified>
</cp:coreProperties>
</file>